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3" r:id="rId3"/>
    <p:sldId id="264" r:id="rId4"/>
    <p:sldId id="266" r:id="rId5"/>
    <p:sldId id="267" r:id="rId6"/>
    <p:sldId id="290" r:id="rId7"/>
    <p:sldId id="268" r:id="rId8"/>
    <p:sldId id="317" r:id="rId9"/>
    <p:sldId id="276" r:id="rId10"/>
    <p:sldId id="295" r:id="rId11"/>
    <p:sldId id="296" r:id="rId12"/>
    <p:sldId id="318" r:id="rId13"/>
    <p:sldId id="270" r:id="rId14"/>
    <p:sldId id="297" r:id="rId15"/>
    <p:sldId id="319" r:id="rId16"/>
    <p:sldId id="320" r:id="rId17"/>
    <p:sldId id="321" r:id="rId18"/>
    <p:sldId id="298" r:id="rId19"/>
    <p:sldId id="324" r:id="rId20"/>
    <p:sldId id="326" r:id="rId21"/>
    <p:sldId id="325" r:id="rId22"/>
    <p:sldId id="272" r:id="rId23"/>
    <p:sldId id="285" r:id="rId24"/>
    <p:sldId id="284" r:id="rId25"/>
    <p:sldId id="299" r:id="rId26"/>
    <p:sldId id="311" r:id="rId27"/>
    <p:sldId id="283" r:id="rId28"/>
    <p:sldId id="274" r:id="rId29"/>
    <p:sldId id="322" r:id="rId30"/>
    <p:sldId id="323" r:id="rId31"/>
    <p:sldId id="275" r:id="rId32"/>
    <p:sldId id="288" r:id="rId33"/>
    <p:sldId id="301" r:id="rId34"/>
    <p:sldId id="293" r:id="rId35"/>
    <p:sldId id="303" r:id="rId36"/>
    <p:sldId id="313" r:id="rId37"/>
    <p:sldId id="327" r:id="rId38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89A"/>
    <a:srgbClr val="FF9933"/>
    <a:srgbClr val="CC99FF"/>
    <a:srgbClr val="00FF99"/>
    <a:srgbClr val="99CCFF"/>
    <a:srgbClr val="FFFF66"/>
    <a:srgbClr val="242476"/>
    <a:srgbClr val="000099"/>
    <a:srgbClr val="003399"/>
    <a:srgbClr val="0C0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8" autoAdjust="0"/>
    <p:restoredTop sz="94660"/>
  </p:normalViewPr>
  <p:slideViewPr>
    <p:cSldViewPr snapToGrid="0">
      <p:cViewPr varScale="1">
        <p:scale>
          <a:sx n="63" d="100"/>
          <a:sy n="63" d="100"/>
        </p:scale>
        <p:origin x="-82" y="-4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МДолг!$A$133</c:f>
              <c:strCache>
                <c:ptCount val="1"/>
                <c:pt idx="0">
                  <c:v>Объем муниципального долга</c:v>
                </c:pt>
              </c:strCache>
            </c:strRef>
          </c:tx>
          <c:spPr>
            <a:ln w="98425" cap="rnd">
              <a:solidFill>
                <a:srgbClr val="FF0000"/>
              </a:solidFill>
              <a:headEnd w="lg" len="med"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diamond"/>
            <c:size val="20"/>
            <c:spPr>
              <a:solidFill>
                <a:schemeClr val="accent1">
                  <a:lumMod val="60000"/>
                  <a:lumOff val="40000"/>
                </a:schemeClr>
              </a:solidFill>
              <a:ln w="73025">
                <a:solidFill>
                  <a:srgbClr val="FF0000"/>
                </a:solidFill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dLbl>
              <c:idx val="0"/>
              <c:layout>
                <c:manualLayout>
                  <c:x val="-1.3908881579429124E-2"/>
                  <c:y val="0.2445397884134939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1750,0</a:t>
                    </a:r>
                  </a:p>
                  <a:p>
                    <a:r>
                      <a:rPr lang="en-US" dirty="0" smtClean="0"/>
                      <a:t>(-58,3)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478305446194225"/>
                      <c:h val="0.2497271085150673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1.2197316070215847E-2"/>
                  <c:y val="0.2712784712495933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1950,0 </a:t>
                    </a:r>
                  </a:p>
                  <a:p>
                    <a:r>
                      <a:rPr lang="en-US" dirty="0" smtClean="0"/>
                      <a:t>(+200,0)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939755577427822"/>
                      <c:h val="0.27061275646725613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1.7219672169496266E-2"/>
                  <c:y val="0.2414153181420269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2100,0</a:t>
                    </a:r>
                  </a:p>
                  <a:p>
                    <a:r>
                      <a:rPr lang="en-US" dirty="0" smtClean="0"/>
                      <a:t>(+150,0)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648277559055119"/>
                      <c:h val="0.27558319064930081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1.9882299868766405E-2"/>
                  <c:y val="0.2706892337360057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2200,0</a:t>
                    </a:r>
                  </a:p>
                  <a:p>
                    <a:r>
                      <a:rPr lang="en-US" dirty="0" smtClean="0"/>
                      <a:t>(+100,0)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486097440944883"/>
                      <c:h val="0.27680565037592991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9.8958341706826547E-3"/>
                  <c:y val="0.2644965005777481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2300,0</a:t>
                    </a:r>
                  </a:p>
                  <a:p>
                    <a:r>
                      <a:rPr lang="en-US" dirty="0" smtClean="0"/>
                      <a:t>(+100,0)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905470800524932"/>
                      <c:h val="0.30168900048033603"/>
                    </c:manualLayout>
                  </c15:layout>
                </c:ext>
              </c:extLst>
            </c:dLbl>
            <c:spPr>
              <a:solidFill>
                <a:prstClr val="white">
                  <a:lumMod val="95000"/>
                </a:prst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МДолг!$B$132:$F$132</c:f>
              <c:strCache>
                <c:ptCount val="5"/>
                <c:pt idx="0">
                  <c:v>на 01.01.2016</c:v>
                </c:pt>
                <c:pt idx="1">
                  <c:v>на 01.01.2017</c:v>
                </c:pt>
                <c:pt idx="2">
                  <c:v>на 01.01.2018</c:v>
                </c:pt>
                <c:pt idx="3">
                  <c:v>на 01.01.2019</c:v>
                </c:pt>
                <c:pt idx="4">
                  <c:v>на 01.01.2020</c:v>
                </c:pt>
              </c:strCache>
            </c:strRef>
          </c:cat>
          <c:val>
            <c:numRef>
              <c:f>МДолг!$B$133:$F$133</c:f>
              <c:numCache>
                <c:formatCode>#,##0.0</c:formatCode>
                <c:ptCount val="5"/>
                <c:pt idx="0">
                  <c:v>1750.04422</c:v>
                </c:pt>
                <c:pt idx="1">
                  <c:v>1950</c:v>
                </c:pt>
                <c:pt idx="2">
                  <c:v>2100</c:v>
                </c:pt>
                <c:pt idx="3">
                  <c:v>2200</c:v>
                </c:pt>
                <c:pt idx="4">
                  <c:v>2300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961600"/>
        <c:axId val="74711040"/>
      </c:lineChart>
      <c:catAx>
        <c:axId val="2796160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24247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4711040"/>
        <c:crosses val="autoZero"/>
        <c:auto val="1"/>
        <c:lblAlgn val="ctr"/>
        <c:lblOffset val="100"/>
        <c:noMultiLvlLbl val="0"/>
      </c:catAx>
      <c:valAx>
        <c:axId val="7471104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7961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800">
          <a:solidFill>
            <a:schemeClr val="bg1">
              <a:lumMod val="50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410312-5AD5-4852-8643-BA49AE56F09A}" type="doc">
      <dgm:prSet loTypeId="urn:microsoft.com/office/officeart/2005/8/layout/vList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E81174A-4E19-452B-8D1E-3A9CE507F6D5}">
      <dgm:prSet phldrT="[Текст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Устав Петропавловск-Камчатского городского округа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63A636-6651-4F03-98E5-B553C4C17739}" type="parTrans" cxnId="{8167810D-5B82-4B92-B4B3-736CBF05CADC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D54EC0E4-B8BC-4C2E-98FF-422101EE77FB}" type="sibTrans" cxnId="{8167810D-5B82-4B92-B4B3-736CBF05CADC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4B5D2D35-2CF3-4650-BE04-E4561820587A}">
      <dgm:prSet phldrT="[Текст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Городской Думы Петропавловск-Камчатского городского округа Камчатского края от 27.12.2013 № 173-нд «О бюджетном устройстве и бюджетном процессе в Петропавловск-Камчатском городском округе» (далее – Решение № 173-нд)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14ACC8-A9A8-41B0-92B7-E51317EDE2F5}" type="parTrans" cxnId="{48AC7BCE-EFAA-43BF-A1EB-8BCAC5886F12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6D30EA22-CDE7-498F-9C55-C2D5F991665A}" type="sibTrans" cxnId="{48AC7BCE-EFAA-43BF-A1EB-8BCAC5886F12}">
      <dgm:prSet/>
      <dgm:spPr/>
      <dgm:t>
        <a:bodyPr/>
        <a:lstStyle/>
        <a:p>
          <a:endParaRPr lang="ru-RU">
            <a:solidFill>
              <a:schemeClr val="accent1">
                <a:lumMod val="50000"/>
              </a:schemeClr>
            </a:solidFill>
          </a:endParaRPr>
        </a:p>
      </dgm:t>
    </dgm:pt>
    <dgm:pt modelId="{7FC3272F-316F-48D9-AFA2-6F22AC000B8C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муниципальные правовые акты регулирующие бюджетные правоотношения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9C98DC-240A-49D7-9C56-F0ADD1B2D59C}" type="parTrans" cxnId="{E91DF74B-3485-4BAD-AA0F-2DA616D692C5}">
      <dgm:prSet/>
      <dgm:spPr/>
      <dgm:t>
        <a:bodyPr/>
        <a:lstStyle/>
        <a:p>
          <a:endParaRPr lang="ru-RU"/>
        </a:p>
      </dgm:t>
    </dgm:pt>
    <dgm:pt modelId="{C2C3D230-DF9F-43B5-989F-E637DE355299}" type="sibTrans" cxnId="{E91DF74B-3485-4BAD-AA0F-2DA616D692C5}">
      <dgm:prSet/>
      <dgm:spPr/>
      <dgm:t>
        <a:bodyPr/>
        <a:lstStyle/>
        <a:p>
          <a:endParaRPr lang="ru-RU"/>
        </a:p>
      </dgm:t>
    </dgm:pt>
    <dgm:pt modelId="{3DDEB085-E98A-4CD5-AE0C-CF89F9E1FED5}" type="pres">
      <dgm:prSet presAssocID="{70410312-5AD5-4852-8643-BA49AE56F09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C70513-345A-4867-838D-7D1CAD5911F1}" type="pres">
      <dgm:prSet presAssocID="{3E81174A-4E19-452B-8D1E-3A9CE507F6D5}" presName="comp" presStyleCnt="0"/>
      <dgm:spPr/>
      <dgm:t>
        <a:bodyPr/>
        <a:lstStyle/>
        <a:p>
          <a:endParaRPr lang="ru-RU"/>
        </a:p>
      </dgm:t>
    </dgm:pt>
    <dgm:pt modelId="{3928B5B0-C8EC-4B5A-A14C-1842BDDE7A94}" type="pres">
      <dgm:prSet presAssocID="{3E81174A-4E19-452B-8D1E-3A9CE507F6D5}" presName="box" presStyleLbl="node1" presStyleIdx="0" presStyleCnt="3"/>
      <dgm:spPr/>
      <dgm:t>
        <a:bodyPr/>
        <a:lstStyle/>
        <a:p>
          <a:endParaRPr lang="ru-RU"/>
        </a:p>
      </dgm:t>
    </dgm:pt>
    <dgm:pt modelId="{C0593482-55AB-4D18-A65A-4E8EC2D13804}" type="pres">
      <dgm:prSet presAssocID="{3E81174A-4E19-452B-8D1E-3A9CE507F6D5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AB48303-FC69-4267-8C32-143F344FA3A7}" type="pres">
      <dgm:prSet presAssocID="{3E81174A-4E19-452B-8D1E-3A9CE507F6D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E78D85-6606-4C90-A8BF-A15747451F24}" type="pres">
      <dgm:prSet presAssocID="{D54EC0E4-B8BC-4C2E-98FF-422101EE77FB}" presName="spacer" presStyleCnt="0"/>
      <dgm:spPr/>
      <dgm:t>
        <a:bodyPr/>
        <a:lstStyle/>
        <a:p>
          <a:endParaRPr lang="ru-RU"/>
        </a:p>
      </dgm:t>
    </dgm:pt>
    <dgm:pt modelId="{6FA308D7-144C-4E51-ABBC-964AF88537BF}" type="pres">
      <dgm:prSet presAssocID="{4B5D2D35-2CF3-4650-BE04-E4561820587A}" presName="comp" presStyleCnt="0"/>
      <dgm:spPr/>
      <dgm:t>
        <a:bodyPr/>
        <a:lstStyle/>
        <a:p>
          <a:endParaRPr lang="ru-RU"/>
        </a:p>
      </dgm:t>
    </dgm:pt>
    <dgm:pt modelId="{CA035478-A15A-4927-AD97-B46247750358}" type="pres">
      <dgm:prSet presAssocID="{4B5D2D35-2CF3-4650-BE04-E4561820587A}" presName="box" presStyleLbl="node1" presStyleIdx="1" presStyleCnt="3"/>
      <dgm:spPr/>
      <dgm:t>
        <a:bodyPr/>
        <a:lstStyle/>
        <a:p>
          <a:endParaRPr lang="ru-RU"/>
        </a:p>
      </dgm:t>
    </dgm:pt>
    <dgm:pt modelId="{FBB105D2-DC4E-4802-9E03-A2FF0BF47CBA}" type="pres">
      <dgm:prSet presAssocID="{4B5D2D35-2CF3-4650-BE04-E4561820587A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922791B-8C7A-48C9-972D-05E6321D627B}" type="pres">
      <dgm:prSet presAssocID="{4B5D2D35-2CF3-4650-BE04-E4561820587A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E45A6B-2BD5-45C9-94F5-EDC19F7315D2}" type="pres">
      <dgm:prSet presAssocID="{6D30EA22-CDE7-498F-9C55-C2D5F991665A}" presName="spacer" presStyleCnt="0"/>
      <dgm:spPr/>
      <dgm:t>
        <a:bodyPr/>
        <a:lstStyle/>
        <a:p>
          <a:endParaRPr lang="ru-RU"/>
        </a:p>
      </dgm:t>
    </dgm:pt>
    <dgm:pt modelId="{C6E05D1E-95E3-4D95-A31C-7D63539F0A93}" type="pres">
      <dgm:prSet presAssocID="{7FC3272F-316F-48D9-AFA2-6F22AC000B8C}" presName="comp" presStyleCnt="0"/>
      <dgm:spPr/>
      <dgm:t>
        <a:bodyPr/>
        <a:lstStyle/>
        <a:p>
          <a:endParaRPr lang="ru-RU"/>
        </a:p>
      </dgm:t>
    </dgm:pt>
    <dgm:pt modelId="{E1039CC1-2491-4FBA-A148-7785EED10A82}" type="pres">
      <dgm:prSet presAssocID="{7FC3272F-316F-48D9-AFA2-6F22AC000B8C}" presName="box" presStyleLbl="node1" presStyleIdx="2" presStyleCnt="3"/>
      <dgm:spPr/>
      <dgm:t>
        <a:bodyPr/>
        <a:lstStyle/>
        <a:p>
          <a:endParaRPr lang="ru-RU"/>
        </a:p>
      </dgm:t>
    </dgm:pt>
    <dgm:pt modelId="{8485A9FD-406E-4ACE-BCDF-81F88122AA68}" type="pres">
      <dgm:prSet presAssocID="{7FC3272F-316F-48D9-AFA2-6F22AC000B8C}" presName="img" presStyleLbl="fgImgPlace1" presStyleIdx="2" presStyleCnt="3"/>
      <dgm:spPr>
        <a:blipFill rotWithShape="1">
          <a:blip xmlns:r="http://schemas.openxmlformats.org/officeDocument/2006/relationships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15E7C0F-BBDB-49B7-8D8A-61E436A19AB3}" type="pres">
      <dgm:prSet presAssocID="{7FC3272F-316F-48D9-AFA2-6F22AC000B8C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8F33D8-4754-4795-9B01-F24A209C1387}" type="presOf" srcId="{3E81174A-4E19-452B-8D1E-3A9CE507F6D5}" destId="{7AB48303-FC69-4267-8C32-143F344FA3A7}" srcOrd="1" destOrd="0" presId="urn:microsoft.com/office/officeart/2005/8/layout/vList4"/>
    <dgm:cxn modelId="{59089902-162C-4A29-8E35-6B8A50F152C3}" type="presOf" srcId="{4B5D2D35-2CF3-4650-BE04-E4561820587A}" destId="{CA035478-A15A-4927-AD97-B46247750358}" srcOrd="0" destOrd="0" presId="urn:microsoft.com/office/officeart/2005/8/layout/vList4"/>
    <dgm:cxn modelId="{5FCAEE52-FF7C-4766-9953-436B8B3969FC}" type="presOf" srcId="{7FC3272F-316F-48D9-AFA2-6F22AC000B8C}" destId="{E1039CC1-2491-4FBA-A148-7785EED10A82}" srcOrd="0" destOrd="0" presId="urn:microsoft.com/office/officeart/2005/8/layout/vList4"/>
    <dgm:cxn modelId="{AA0B2D46-D222-4E70-959D-F5F701DFD141}" type="presOf" srcId="{7FC3272F-316F-48D9-AFA2-6F22AC000B8C}" destId="{415E7C0F-BBDB-49B7-8D8A-61E436A19AB3}" srcOrd="1" destOrd="0" presId="urn:microsoft.com/office/officeart/2005/8/layout/vList4"/>
    <dgm:cxn modelId="{69964FFF-5A69-465A-B8DC-735176C2AD8C}" type="presOf" srcId="{70410312-5AD5-4852-8643-BA49AE56F09A}" destId="{3DDEB085-E98A-4CD5-AE0C-CF89F9E1FED5}" srcOrd="0" destOrd="0" presId="urn:microsoft.com/office/officeart/2005/8/layout/vList4"/>
    <dgm:cxn modelId="{8167810D-5B82-4B92-B4B3-736CBF05CADC}" srcId="{70410312-5AD5-4852-8643-BA49AE56F09A}" destId="{3E81174A-4E19-452B-8D1E-3A9CE507F6D5}" srcOrd="0" destOrd="0" parTransId="{1263A636-6651-4F03-98E5-B553C4C17739}" sibTransId="{D54EC0E4-B8BC-4C2E-98FF-422101EE77FB}"/>
    <dgm:cxn modelId="{3ADE48A6-FBBF-4A76-BE9D-2CC14CFFEEBE}" type="presOf" srcId="{4B5D2D35-2CF3-4650-BE04-E4561820587A}" destId="{B922791B-8C7A-48C9-972D-05E6321D627B}" srcOrd="1" destOrd="0" presId="urn:microsoft.com/office/officeart/2005/8/layout/vList4"/>
    <dgm:cxn modelId="{48AC7BCE-EFAA-43BF-A1EB-8BCAC5886F12}" srcId="{70410312-5AD5-4852-8643-BA49AE56F09A}" destId="{4B5D2D35-2CF3-4650-BE04-E4561820587A}" srcOrd="1" destOrd="0" parTransId="{0914ACC8-A9A8-41B0-92B7-E51317EDE2F5}" sibTransId="{6D30EA22-CDE7-498F-9C55-C2D5F991665A}"/>
    <dgm:cxn modelId="{6C8E3864-9CE7-40E3-BC08-1B266DAD7924}" type="presOf" srcId="{3E81174A-4E19-452B-8D1E-3A9CE507F6D5}" destId="{3928B5B0-C8EC-4B5A-A14C-1842BDDE7A94}" srcOrd="0" destOrd="0" presId="urn:microsoft.com/office/officeart/2005/8/layout/vList4"/>
    <dgm:cxn modelId="{E91DF74B-3485-4BAD-AA0F-2DA616D692C5}" srcId="{70410312-5AD5-4852-8643-BA49AE56F09A}" destId="{7FC3272F-316F-48D9-AFA2-6F22AC000B8C}" srcOrd="2" destOrd="0" parTransId="{A99C98DC-240A-49D7-9C56-F0ADD1B2D59C}" sibTransId="{C2C3D230-DF9F-43B5-989F-E637DE355299}"/>
    <dgm:cxn modelId="{C4B2CF3D-B61B-4724-838A-004DC4BA3789}" type="presParOf" srcId="{3DDEB085-E98A-4CD5-AE0C-CF89F9E1FED5}" destId="{1CC70513-345A-4867-838D-7D1CAD5911F1}" srcOrd="0" destOrd="0" presId="urn:microsoft.com/office/officeart/2005/8/layout/vList4"/>
    <dgm:cxn modelId="{FBE8A384-15DC-4B5D-B5BA-51EBDE3E24DD}" type="presParOf" srcId="{1CC70513-345A-4867-838D-7D1CAD5911F1}" destId="{3928B5B0-C8EC-4B5A-A14C-1842BDDE7A94}" srcOrd="0" destOrd="0" presId="urn:microsoft.com/office/officeart/2005/8/layout/vList4"/>
    <dgm:cxn modelId="{E95501A2-6664-4A06-B0B7-F9F3EBB43B38}" type="presParOf" srcId="{1CC70513-345A-4867-838D-7D1CAD5911F1}" destId="{C0593482-55AB-4D18-A65A-4E8EC2D13804}" srcOrd="1" destOrd="0" presId="urn:microsoft.com/office/officeart/2005/8/layout/vList4"/>
    <dgm:cxn modelId="{85D5C05F-7C89-47F3-B6F9-2BD7171AAE5D}" type="presParOf" srcId="{1CC70513-345A-4867-838D-7D1CAD5911F1}" destId="{7AB48303-FC69-4267-8C32-143F344FA3A7}" srcOrd="2" destOrd="0" presId="urn:microsoft.com/office/officeart/2005/8/layout/vList4"/>
    <dgm:cxn modelId="{F77BEB15-A9D7-4F68-997B-D7C293651674}" type="presParOf" srcId="{3DDEB085-E98A-4CD5-AE0C-CF89F9E1FED5}" destId="{1AE78D85-6606-4C90-A8BF-A15747451F24}" srcOrd="1" destOrd="0" presId="urn:microsoft.com/office/officeart/2005/8/layout/vList4"/>
    <dgm:cxn modelId="{920108F2-0343-4457-A751-5EA4BE75B604}" type="presParOf" srcId="{3DDEB085-E98A-4CD5-AE0C-CF89F9E1FED5}" destId="{6FA308D7-144C-4E51-ABBC-964AF88537BF}" srcOrd="2" destOrd="0" presId="urn:microsoft.com/office/officeart/2005/8/layout/vList4"/>
    <dgm:cxn modelId="{76B1B47E-6A4E-4A04-A8BE-BA27ABDCE333}" type="presParOf" srcId="{6FA308D7-144C-4E51-ABBC-964AF88537BF}" destId="{CA035478-A15A-4927-AD97-B46247750358}" srcOrd="0" destOrd="0" presId="urn:microsoft.com/office/officeart/2005/8/layout/vList4"/>
    <dgm:cxn modelId="{3FEC2AF1-66F8-47AC-B348-C6F6DB2064B6}" type="presParOf" srcId="{6FA308D7-144C-4E51-ABBC-964AF88537BF}" destId="{FBB105D2-DC4E-4802-9E03-A2FF0BF47CBA}" srcOrd="1" destOrd="0" presId="urn:microsoft.com/office/officeart/2005/8/layout/vList4"/>
    <dgm:cxn modelId="{D8172230-C062-41F3-96EC-045288597169}" type="presParOf" srcId="{6FA308D7-144C-4E51-ABBC-964AF88537BF}" destId="{B922791B-8C7A-48C9-972D-05E6321D627B}" srcOrd="2" destOrd="0" presId="urn:microsoft.com/office/officeart/2005/8/layout/vList4"/>
    <dgm:cxn modelId="{DF7F047C-9052-4544-8070-E73FF91AAB2C}" type="presParOf" srcId="{3DDEB085-E98A-4CD5-AE0C-CF89F9E1FED5}" destId="{61E45A6B-2BD5-45C9-94F5-EDC19F7315D2}" srcOrd="3" destOrd="0" presId="urn:microsoft.com/office/officeart/2005/8/layout/vList4"/>
    <dgm:cxn modelId="{8D9D239B-0989-4EAF-A5B6-DF45B5E8BFDC}" type="presParOf" srcId="{3DDEB085-E98A-4CD5-AE0C-CF89F9E1FED5}" destId="{C6E05D1E-95E3-4D95-A31C-7D63539F0A93}" srcOrd="4" destOrd="0" presId="urn:microsoft.com/office/officeart/2005/8/layout/vList4"/>
    <dgm:cxn modelId="{6B01034B-C9FA-4C89-9D7C-5F3271C9C8DD}" type="presParOf" srcId="{C6E05D1E-95E3-4D95-A31C-7D63539F0A93}" destId="{E1039CC1-2491-4FBA-A148-7785EED10A82}" srcOrd="0" destOrd="0" presId="urn:microsoft.com/office/officeart/2005/8/layout/vList4"/>
    <dgm:cxn modelId="{192A888F-C960-4FCF-9B14-3EE4C782841B}" type="presParOf" srcId="{C6E05D1E-95E3-4D95-A31C-7D63539F0A93}" destId="{8485A9FD-406E-4ACE-BCDF-81F88122AA68}" srcOrd="1" destOrd="0" presId="urn:microsoft.com/office/officeart/2005/8/layout/vList4"/>
    <dgm:cxn modelId="{72379B34-92C6-4B33-B85C-0C99DE422692}" type="presParOf" srcId="{C6E05D1E-95E3-4D95-A31C-7D63539F0A93}" destId="{415E7C0F-BBDB-49B7-8D8A-61E436A19AB3}" srcOrd="2" destOrd="0" presId="urn:microsoft.com/office/officeart/2005/8/layout/vList4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455755-D60F-4B2B-A827-192A088F20E3}" type="doc">
      <dgm:prSet loTypeId="urn:microsoft.com/office/officeart/2005/8/layout/cycle3" loCatId="cycle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53346A1-AFE1-4412-82F9-8B56648F44B0}">
      <dgm:prSet phldrT="[Текст]" custT="1"/>
      <dgm:spPr>
        <a:solidFill>
          <a:srgbClr val="0F089A"/>
        </a:solidFill>
      </dgm:spPr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проекта бюджета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918C26-05A0-4450-A0D8-DEC9E1592F4E}" type="parTrans" cxnId="{C327047C-F39B-4D7C-8EDF-79B96CB41CB3}">
      <dgm:prSet/>
      <dgm:spPr/>
      <dgm:t>
        <a:bodyPr/>
        <a:lstStyle/>
        <a:p>
          <a:endParaRPr lang="ru-RU"/>
        </a:p>
      </dgm:t>
    </dgm:pt>
    <dgm:pt modelId="{12DDAE6B-D452-4055-8825-166FAFD5A0B5}" type="sibTrans" cxnId="{C327047C-F39B-4D7C-8EDF-79B96CB41CB3}">
      <dgm:prSet/>
      <dgm:spPr>
        <a:solidFill>
          <a:srgbClr val="000099"/>
        </a:solidFill>
      </dgm:spPr>
      <dgm:t>
        <a:bodyPr/>
        <a:lstStyle/>
        <a:p>
          <a:endParaRPr lang="ru-RU"/>
        </a:p>
      </dgm:t>
    </dgm:pt>
    <dgm:pt modelId="{5F2D7500-1D9D-41F4-AE3D-0DD2229B713A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0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проекта бюджета</a:t>
          </a:r>
          <a:endParaRPr lang="ru-RU" sz="20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725A34-2E91-42B8-ADE0-33E28EC822D3}" type="parTrans" cxnId="{57657B41-B9E4-4651-881E-5908752C9884}">
      <dgm:prSet/>
      <dgm:spPr/>
      <dgm:t>
        <a:bodyPr/>
        <a:lstStyle/>
        <a:p>
          <a:endParaRPr lang="ru-RU"/>
        </a:p>
      </dgm:t>
    </dgm:pt>
    <dgm:pt modelId="{8ED1E5F4-9B0D-4B35-8241-B64AE80A70D0}" type="sibTrans" cxnId="{57657B41-B9E4-4651-881E-5908752C9884}">
      <dgm:prSet/>
      <dgm:spPr/>
      <dgm:t>
        <a:bodyPr/>
        <a:lstStyle/>
        <a:p>
          <a:endParaRPr lang="ru-RU"/>
        </a:p>
      </dgm:t>
    </dgm:pt>
    <dgm:pt modelId="{A98D0F87-2AD2-4203-B1FE-EA55196FD0EB}">
      <dgm:prSet phldrT="[Текст]" custT="1"/>
      <dgm:spPr>
        <a:solidFill>
          <a:srgbClr val="FF9933"/>
        </a:solidFill>
      </dgm:spPr>
      <dgm:t>
        <a:bodyPr/>
        <a:lstStyle/>
        <a:p>
          <a:r>
            <a:rPr lang="ru-RU" sz="20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Утверждение бюджета</a:t>
          </a:r>
          <a:endParaRPr lang="ru-RU" sz="20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496865-AE3F-44D7-8794-9201E9DCF77A}" type="parTrans" cxnId="{D313451E-AD9E-4A9A-8FFB-75D2D0B4BD5A}">
      <dgm:prSet/>
      <dgm:spPr/>
      <dgm:t>
        <a:bodyPr/>
        <a:lstStyle/>
        <a:p>
          <a:endParaRPr lang="ru-RU"/>
        </a:p>
      </dgm:t>
    </dgm:pt>
    <dgm:pt modelId="{B5AACB38-FC78-4448-B711-6938DCD8BC01}" type="sibTrans" cxnId="{D313451E-AD9E-4A9A-8FFB-75D2D0B4BD5A}">
      <dgm:prSet/>
      <dgm:spPr/>
      <dgm:t>
        <a:bodyPr/>
        <a:lstStyle/>
        <a:p>
          <a:endParaRPr lang="ru-RU"/>
        </a:p>
      </dgm:t>
    </dgm:pt>
    <dgm:pt modelId="{03429E74-FB24-49EC-BDF5-C31E350849D7}">
      <dgm:prSet phldrT="[Текст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84AB91-8073-4C60-80ED-2C646275039C}" type="parTrans" cxnId="{D87384DA-D762-421F-B886-4EC992263345}">
      <dgm:prSet/>
      <dgm:spPr/>
      <dgm:t>
        <a:bodyPr/>
        <a:lstStyle/>
        <a:p>
          <a:endParaRPr lang="ru-RU"/>
        </a:p>
      </dgm:t>
    </dgm:pt>
    <dgm:pt modelId="{8FA5FDDC-F517-42F9-BA7A-728B351C8152}" type="sibTrans" cxnId="{D87384DA-D762-421F-B886-4EC992263345}">
      <dgm:prSet/>
      <dgm:spPr/>
      <dgm:t>
        <a:bodyPr/>
        <a:lstStyle/>
        <a:p>
          <a:endParaRPr lang="ru-RU"/>
        </a:p>
      </dgm:t>
    </dgm:pt>
    <dgm:pt modelId="{B5F1BB55-4CCA-473C-A006-77E171E6142E}">
      <dgm:prSet phldrT="[Текст]" custT="1"/>
      <dgm:spPr>
        <a:solidFill>
          <a:srgbClr val="006600"/>
        </a:solidFill>
      </dgm:spPr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отчетности об исполнении бюджета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D876E2-5273-4F03-B375-69C61CD5AD07}" type="parTrans" cxnId="{C4DA1B64-1D86-4764-ACBE-1986C4215C33}">
      <dgm:prSet/>
      <dgm:spPr/>
      <dgm:t>
        <a:bodyPr/>
        <a:lstStyle/>
        <a:p>
          <a:endParaRPr lang="ru-RU"/>
        </a:p>
      </dgm:t>
    </dgm:pt>
    <dgm:pt modelId="{21479764-5C35-4993-8196-FF050896E1A9}" type="sibTrans" cxnId="{C4DA1B64-1D86-4764-ACBE-1986C4215C33}">
      <dgm:prSet/>
      <dgm:spPr/>
      <dgm:t>
        <a:bodyPr/>
        <a:lstStyle/>
        <a:p>
          <a:endParaRPr lang="ru-RU"/>
        </a:p>
      </dgm:t>
    </dgm:pt>
    <dgm:pt modelId="{1CF64319-1A62-46FB-8E79-2E7C447F1827}">
      <dgm:prSet phldrT="[Текст]" custT="1"/>
      <dgm:spPr>
        <a:solidFill>
          <a:srgbClr val="00CC00"/>
        </a:solidFill>
      </dgm:spPr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Утверждение отчета об исполнении бюджета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26BC3C-F530-4CD7-BB82-6BC4FF0C9F5F}" type="parTrans" cxnId="{679DD788-9131-4E0E-9A94-4626D96DCE08}">
      <dgm:prSet/>
      <dgm:spPr/>
      <dgm:t>
        <a:bodyPr/>
        <a:lstStyle/>
        <a:p>
          <a:endParaRPr lang="ru-RU"/>
        </a:p>
      </dgm:t>
    </dgm:pt>
    <dgm:pt modelId="{A778DE3E-8527-4668-A2AE-90982DB91259}" type="sibTrans" cxnId="{679DD788-9131-4E0E-9A94-4626D96DCE08}">
      <dgm:prSet/>
      <dgm:spPr/>
      <dgm:t>
        <a:bodyPr/>
        <a:lstStyle/>
        <a:p>
          <a:endParaRPr lang="ru-RU"/>
        </a:p>
      </dgm:t>
    </dgm:pt>
    <dgm:pt modelId="{133851B4-5A17-452A-8D4B-11435A4CA0ED}" type="pres">
      <dgm:prSet presAssocID="{6D455755-D60F-4B2B-A827-192A088F20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23EA25-D14A-4A23-B737-20623A69A800}" type="pres">
      <dgm:prSet presAssocID="{6D455755-D60F-4B2B-A827-192A088F20E3}" presName="cycle" presStyleCnt="0"/>
      <dgm:spPr/>
    </dgm:pt>
    <dgm:pt modelId="{2FCF0677-97CB-4943-BB35-D772268A5EBB}" type="pres">
      <dgm:prSet presAssocID="{E53346A1-AFE1-4412-82F9-8B56648F44B0}" presName="nodeFirstNode" presStyleLbl="node1" presStyleIdx="0" presStyleCnt="6" custScaleX="116059" custScaleY="146156" custRadScaleRad="91882" custRadScaleInc="-244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64099-0F5B-4804-8952-0ED517033816}" type="pres">
      <dgm:prSet presAssocID="{12DDAE6B-D452-4055-8825-166FAFD5A0B5}" presName="sibTransFirstNode" presStyleLbl="bgShp" presStyleIdx="0" presStyleCnt="1" custScaleX="178749"/>
      <dgm:spPr/>
      <dgm:t>
        <a:bodyPr/>
        <a:lstStyle/>
        <a:p>
          <a:endParaRPr lang="ru-RU"/>
        </a:p>
      </dgm:t>
    </dgm:pt>
    <dgm:pt modelId="{182287EA-1E56-44F5-8AF2-603405116DE4}" type="pres">
      <dgm:prSet presAssocID="{5F2D7500-1D9D-41F4-AE3D-0DD2229B713A}" presName="nodeFollowingNodes" presStyleLbl="node1" presStyleIdx="1" presStyleCnt="6" custScaleX="142868" custScaleY="136762" custRadScaleRad="202087" custRadScaleInc="19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539587-F973-4253-B0A1-93E3CE722CE3}" type="pres">
      <dgm:prSet presAssocID="{A98D0F87-2AD2-4203-B1FE-EA55196FD0EB}" presName="nodeFollowingNodes" presStyleLbl="node1" presStyleIdx="2" presStyleCnt="6" custScaleX="150360" custScaleY="146455" custRadScaleRad="205996" custRadScaleInc="-160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978007-0DD5-40B6-97B8-70364FB32D45}" type="pres">
      <dgm:prSet presAssocID="{03429E74-FB24-49EC-BDF5-C31E350849D7}" presName="nodeFollowingNodes" presStyleLbl="node1" presStyleIdx="3" presStyleCnt="6" custScaleX="180371" custScaleY="135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A4937-BDD2-4054-9D4A-9E80F4134456}" type="pres">
      <dgm:prSet presAssocID="{B5F1BB55-4CCA-473C-A006-77E171E6142E}" presName="nodeFollowingNodes" presStyleLbl="node1" presStyleIdx="4" presStyleCnt="6" custScaleX="160780" custScaleY="102284" custRadScaleRad="208061" custRadScaleInc="255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BBA810-F2AC-48D3-932C-4D310A674B08}" type="pres">
      <dgm:prSet presAssocID="{1CF64319-1A62-46FB-8E79-2E7C447F1827}" presName="nodeFollowingNodes" presStyleLbl="node1" presStyleIdx="5" presStyleCnt="6" custScaleX="161640" custScaleY="130084" custRadScaleRad="216165" custRadScaleInc="-25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13451E-AD9E-4A9A-8FFB-75D2D0B4BD5A}" srcId="{6D455755-D60F-4B2B-A827-192A088F20E3}" destId="{A98D0F87-2AD2-4203-B1FE-EA55196FD0EB}" srcOrd="2" destOrd="0" parTransId="{C0496865-AE3F-44D7-8794-9201E9DCF77A}" sibTransId="{B5AACB38-FC78-4448-B711-6938DCD8BC01}"/>
    <dgm:cxn modelId="{57657B41-B9E4-4651-881E-5908752C9884}" srcId="{6D455755-D60F-4B2B-A827-192A088F20E3}" destId="{5F2D7500-1D9D-41F4-AE3D-0DD2229B713A}" srcOrd="1" destOrd="0" parTransId="{77725A34-2E91-42B8-ADE0-33E28EC822D3}" sibTransId="{8ED1E5F4-9B0D-4B35-8241-B64AE80A70D0}"/>
    <dgm:cxn modelId="{C327047C-F39B-4D7C-8EDF-79B96CB41CB3}" srcId="{6D455755-D60F-4B2B-A827-192A088F20E3}" destId="{E53346A1-AFE1-4412-82F9-8B56648F44B0}" srcOrd="0" destOrd="0" parTransId="{F1918C26-05A0-4450-A0D8-DEC9E1592F4E}" sibTransId="{12DDAE6B-D452-4055-8825-166FAFD5A0B5}"/>
    <dgm:cxn modelId="{63FA4CF8-62F6-43F9-9D45-5664E04B8BE8}" type="presOf" srcId="{A98D0F87-2AD2-4203-B1FE-EA55196FD0EB}" destId="{D7539587-F973-4253-B0A1-93E3CE722CE3}" srcOrd="0" destOrd="0" presId="urn:microsoft.com/office/officeart/2005/8/layout/cycle3"/>
    <dgm:cxn modelId="{65E4F566-4D6D-4FEF-B440-186DB25B9A04}" type="presOf" srcId="{1CF64319-1A62-46FB-8E79-2E7C447F1827}" destId="{ECBBA810-F2AC-48D3-932C-4D310A674B08}" srcOrd="0" destOrd="0" presId="urn:microsoft.com/office/officeart/2005/8/layout/cycle3"/>
    <dgm:cxn modelId="{0C1E3B9B-1EEE-4E37-9A41-5A20302C1CA1}" type="presOf" srcId="{6D455755-D60F-4B2B-A827-192A088F20E3}" destId="{133851B4-5A17-452A-8D4B-11435A4CA0ED}" srcOrd="0" destOrd="0" presId="urn:microsoft.com/office/officeart/2005/8/layout/cycle3"/>
    <dgm:cxn modelId="{D87384DA-D762-421F-B886-4EC992263345}" srcId="{6D455755-D60F-4B2B-A827-192A088F20E3}" destId="{03429E74-FB24-49EC-BDF5-C31E350849D7}" srcOrd="3" destOrd="0" parTransId="{9684AB91-8073-4C60-80ED-2C646275039C}" sibTransId="{8FA5FDDC-F517-42F9-BA7A-728B351C8152}"/>
    <dgm:cxn modelId="{DDF779B9-9E8B-4EE1-858D-9D7005D1C775}" type="presOf" srcId="{03429E74-FB24-49EC-BDF5-C31E350849D7}" destId="{40978007-0DD5-40B6-97B8-70364FB32D45}" srcOrd="0" destOrd="0" presId="urn:microsoft.com/office/officeart/2005/8/layout/cycle3"/>
    <dgm:cxn modelId="{679DD788-9131-4E0E-9A94-4626D96DCE08}" srcId="{6D455755-D60F-4B2B-A827-192A088F20E3}" destId="{1CF64319-1A62-46FB-8E79-2E7C447F1827}" srcOrd="5" destOrd="0" parTransId="{ED26BC3C-F530-4CD7-BB82-6BC4FF0C9F5F}" sibTransId="{A778DE3E-8527-4668-A2AE-90982DB91259}"/>
    <dgm:cxn modelId="{FF5111BE-EDAF-424C-AD82-49E6E374CD6A}" type="presOf" srcId="{12DDAE6B-D452-4055-8825-166FAFD5A0B5}" destId="{3B564099-0F5B-4804-8952-0ED517033816}" srcOrd="0" destOrd="0" presId="urn:microsoft.com/office/officeart/2005/8/layout/cycle3"/>
    <dgm:cxn modelId="{511E3745-09E1-4C41-8409-497A4967B2B3}" type="presOf" srcId="{E53346A1-AFE1-4412-82F9-8B56648F44B0}" destId="{2FCF0677-97CB-4943-BB35-D772268A5EBB}" srcOrd="0" destOrd="0" presId="urn:microsoft.com/office/officeart/2005/8/layout/cycle3"/>
    <dgm:cxn modelId="{489B24ED-C518-489D-B842-BCC44583661F}" type="presOf" srcId="{B5F1BB55-4CCA-473C-A006-77E171E6142E}" destId="{9C1A4937-BDD2-4054-9D4A-9E80F4134456}" srcOrd="0" destOrd="0" presId="urn:microsoft.com/office/officeart/2005/8/layout/cycle3"/>
    <dgm:cxn modelId="{C4DA1B64-1D86-4764-ACBE-1986C4215C33}" srcId="{6D455755-D60F-4B2B-A827-192A088F20E3}" destId="{B5F1BB55-4CCA-473C-A006-77E171E6142E}" srcOrd="4" destOrd="0" parTransId="{7BD876E2-5273-4F03-B375-69C61CD5AD07}" sibTransId="{21479764-5C35-4993-8196-FF050896E1A9}"/>
    <dgm:cxn modelId="{3F6DFF68-BC17-4F7B-A5BE-6714256B9B6F}" type="presOf" srcId="{5F2D7500-1D9D-41F4-AE3D-0DD2229B713A}" destId="{182287EA-1E56-44F5-8AF2-603405116DE4}" srcOrd="0" destOrd="0" presId="urn:microsoft.com/office/officeart/2005/8/layout/cycle3"/>
    <dgm:cxn modelId="{2CE50B18-A021-4AC5-8D93-69DCB763CC67}" type="presParOf" srcId="{133851B4-5A17-452A-8D4B-11435A4CA0ED}" destId="{6F23EA25-D14A-4A23-B737-20623A69A800}" srcOrd="0" destOrd="0" presId="urn:microsoft.com/office/officeart/2005/8/layout/cycle3"/>
    <dgm:cxn modelId="{A4530158-706B-45E0-A8FA-1331291EB504}" type="presParOf" srcId="{6F23EA25-D14A-4A23-B737-20623A69A800}" destId="{2FCF0677-97CB-4943-BB35-D772268A5EBB}" srcOrd="0" destOrd="0" presId="urn:microsoft.com/office/officeart/2005/8/layout/cycle3"/>
    <dgm:cxn modelId="{AB173D63-9666-490E-B611-2544F722B4F6}" type="presParOf" srcId="{6F23EA25-D14A-4A23-B737-20623A69A800}" destId="{3B564099-0F5B-4804-8952-0ED517033816}" srcOrd="1" destOrd="0" presId="urn:microsoft.com/office/officeart/2005/8/layout/cycle3"/>
    <dgm:cxn modelId="{E7BA2DAA-B161-4ADD-A9B3-F1B4696A3F31}" type="presParOf" srcId="{6F23EA25-D14A-4A23-B737-20623A69A800}" destId="{182287EA-1E56-44F5-8AF2-603405116DE4}" srcOrd="2" destOrd="0" presId="urn:microsoft.com/office/officeart/2005/8/layout/cycle3"/>
    <dgm:cxn modelId="{E6DB99DC-F424-4348-A571-3780F29AA99D}" type="presParOf" srcId="{6F23EA25-D14A-4A23-B737-20623A69A800}" destId="{D7539587-F973-4253-B0A1-93E3CE722CE3}" srcOrd="3" destOrd="0" presId="urn:microsoft.com/office/officeart/2005/8/layout/cycle3"/>
    <dgm:cxn modelId="{4F329FB6-3562-4BA0-8FAC-DD0CE880BF59}" type="presParOf" srcId="{6F23EA25-D14A-4A23-B737-20623A69A800}" destId="{40978007-0DD5-40B6-97B8-70364FB32D45}" srcOrd="4" destOrd="0" presId="urn:microsoft.com/office/officeart/2005/8/layout/cycle3"/>
    <dgm:cxn modelId="{F7E94F69-A44C-4A16-A3E4-387B094C3689}" type="presParOf" srcId="{6F23EA25-D14A-4A23-B737-20623A69A800}" destId="{9C1A4937-BDD2-4054-9D4A-9E80F4134456}" srcOrd="5" destOrd="0" presId="urn:microsoft.com/office/officeart/2005/8/layout/cycle3"/>
    <dgm:cxn modelId="{0FE2EE1C-CE9A-4551-B80D-101F01349462}" type="presParOf" srcId="{6F23EA25-D14A-4A23-B737-20623A69A800}" destId="{ECBBA810-F2AC-48D3-932C-4D310A674B08}" srcOrd="6" destOrd="0" presId="urn:microsoft.com/office/officeart/2005/8/layout/cycle3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4E658D-12ED-4274-927F-7A005DC7E39B}" type="doc">
      <dgm:prSet loTypeId="urn:microsoft.com/office/officeart/2005/8/layout/process1" loCatId="process" qsTypeId="urn:microsoft.com/office/officeart/2005/8/quickstyle/3d4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1A4C8F0C-1923-44D4-8759-B903DDDEB6AD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Некачественное прогнозирование доходов</a:t>
          </a:r>
        </a:p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(необходимость уточнения в течение года)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3E4EC3-A0E7-4CEF-9939-34EFBFCFF4F6}" type="parTrans" cxnId="{DA9141C1-D718-4753-88A6-042F36CCAAB3}">
      <dgm:prSet/>
      <dgm:spPr/>
      <dgm:t>
        <a:bodyPr/>
        <a:lstStyle/>
        <a:p>
          <a:endParaRPr lang="ru-RU"/>
        </a:p>
      </dgm:t>
    </dgm:pt>
    <dgm:pt modelId="{157CDD5F-BE5A-4C4E-B1B4-ED8881C94FA0}" type="sibTrans" cxnId="{DA9141C1-D718-4753-88A6-042F36CCAAB3}">
      <dgm:prSet custT="1"/>
      <dgm:spPr/>
      <dgm:t>
        <a:bodyPr/>
        <a:lstStyle/>
        <a:p>
          <a:r>
            <a:rPr lang="ru-RU" sz="2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Риски</a:t>
          </a:r>
          <a:endParaRPr lang="ru-RU" sz="24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99A025-6CCF-4B6A-A72C-4CCD1AB9865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Невозможность точного планирования  расходов, неисполнение расходов</a:t>
          </a:r>
          <a:endParaRPr lang="ru-RU" sz="24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7F1034-3742-4405-9FC8-0B990AC1AFBA}" type="parTrans" cxnId="{B0A4D462-0259-4C1B-8AC9-B42153067589}">
      <dgm:prSet/>
      <dgm:spPr/>
      <dgm:t>
        <a:bodyPr/>
        <a:lstStyle/>
        <a:p>
          <a:endParaRPr lang="ru-RU"/>
        </a:p>
      </dgm:t>
    </dgm:pt>
    <dgm:pt modelId="{E3076AC6-0EB8-4CF3-AD35-DF0EFC1F9AC5}" type="sibTrans" cxnId="{B0A4D462-0259-4C1B-8AC9-B42153067589}">
      <dgm:prSet custT="1"/>
      <dgm:spPr/>
      <dgm:t>
        <a:bodyPr/>
        <a:lstStyle/>
        <a:p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Следствие</a:t>
          </a:r>
          <a:endParaRPr lang="ru-RU" sz="18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2BC049-39AC-4875-AC8A-3701B7216DC6}">
      <dgm:prSet phldrT="[Текст]"/>
      <dgm:spPr/>
      <dgm:t>
        <a:bodyPr/>
        <a:lstStyle/>
        <a:p>
          <a:r>
            <a:rPr lang="ru-RU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сокращение расходов                   </a:t>
          </a:r>
        </a:p>
        <a:p>
          <a:r>
            <a:rPr lang="ru-RU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срыв закупок </a:t>
          </a:r>
        </a:p>
        <a:p>
          <a:r>
            <a:rPr lang="ru-RU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образование кредиторской задолженности </a:t>
          </a:r>
          <a:endParaRPr lang="ru-RU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37A262-4792-448C-B631-34121E643D30}" type="parTrans" cxnId="{03134A56-FB72-40E9-A54D-06BAE52E034F}">
      <dgm:prSet/>
      <dgm:spPr/>
      <dgm:t>
        <a:bodyPr/>
        <a:lstStyle/>
        <a:p>
          <a:endParaRPr lang="ru-RU"/>
        </a:p>
      </dgm:t>
    </dgm:pt>
    <dgm:pt modelId="{782DB78A-988C-4E37-B9B8-C040ADCC86BD}" type="sibTrans" cxnId="{03134A56-FB72-40E9-A54D-06BAE52E034F}">
      <dgm:prSet/>
      <dgm:spPr/>
      <dgm:t>
        <a:bodyPr/>
        <a:lstStyle/>
        <a:p>
          <a:endParaRPr lang="ru-RU"/>
        </a:p>
      </dgm:t>
    </dgm:pt>
    <dgm:pt modelId="{9EFAF4DE-C646-4538-A350-ACE874236EE4}" type="pres">
      <dgm:prSet presAssocID="{D34E658D-12ED-4274-927F-7A005DC7E3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213801-20CF-440F-9934-C452194853E1}" type="pres">
      <dgm:prSet presAssocID="{1A4C8F0C-1923-44D4-8759-B903DDDEB6A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E3828-60DF-422E-82BB-5299E6467FD3}" type="pres">
      <dgm:prSet presAssocID="{157CDD5F-BE5A-4C4E-B1B4-ED8881C94FA0}" presName="sibTrans" presStyleLbl="sibTrans2D1" presStyleIdx="0" presStyleCnt="2" custScaleX="184827" custLinFactX="300000" custLinFactNeighborX="362860" custLinFactNeighborY="-5980"/>
      <dgm:spPr/>
      <dgm:t>
        <a:bodyPr/>
        <a:lstStyle/>
        <a:p>
          <a:endParaRPr lang="ru-RU"/>
        </a:p>
      </dgm:t>
    </dgm:pt>
    <dgm:pt modelId="{4BA02B45-8A43-4193-A26A-EE31DE31317E}" type="pres">
      <dgm:prSet presAssocID="{157CDD5F-BE5A-4C4E-B1B4-ED8881C94FA0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908760C0-A9E6-4F68-8F2A-049DF1A3CAC4}" type="pres">
      <dgm:prSet presAssocID="{7C99A025-6CCF-4B6A-A72C-4CCD1AB9865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11CFF-47C6-458E-895D-5D35156E0A19}" type="pres">
      <dgm:prSet presAssocID="{E3076AC6-0EB8-4CF3-AD35-DF0EFC1F9AC5}" presName="sibTrans" presStyleLbl="sibTrans2D1" presStyleIdx="1" presStyleCnt="2" custScaleX="196788" custLinFactX="-300000" custLinFactNeighborX="-357613" custLinFactNeighborY="-4485"/>
      <dgm:spPr/>
      <dgm:t>
        <a:bodyPr/>
        <a:lstStyle/>
        <a:p>
          <a:endParaRPr lang="ru-RU"/>
        </a:p>
      </dgm:t>
    </dgm:pt>
    <dgm:pt modelId="{3B2E7CC6-3BFF-4B0E-8B7E-4A0981350B71}" type="pres">
      <dgm:prSet presAssocID="{E3076AC6-0EB8-4CF3-AD35-DF0EFC1F9AC5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DA9DED2-0DE0-4989-AD60-324F16E773AB}" type="pres">
      <dgm:prSet presAssocID="{0C2BC049-39AC-4875-AC8A-3701B7216DC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86C085-D0F8-41C7-A0D7-623460A086F5}" type="presOf" srcId="{E3076AC6-0EB8-4CF3-AD35-DF0EFC1F9AC5}" destId="{C6511CFF-47C6-458E-895D-5D35156E0A19}" srcOrd="0" destOrd="0" presId="urn:microsoft.com/office/officeart/2005/8/layout/process1"/>
    <dgm:cxn modelId="{E3725FE2-3BE4-42A8-9B6A-9CCDE68414E5}" type="presOf" srcId="{7C99A025-6CCF-4B6A-A72C-4CCD1AB98650}" destId="{908760C0-A9E6-4F68-8F2A-049DF1A3CAC4}" srcOrd="0" destOrd="0" presId="urn:microsoft.com/office/officeart/2005/8/layout/process1"/>
    <dgm:cxn modelId="{DE58582C-3839-463B-804D-270A7EEE01A7}" type="presOf" srcId="{E3076AC6-0EB8-4CF3-AD35-DF0EFC1F9AC5}" destId="{3B2E7CC6-3BFF-4B0E-8B7E-4A0981350B71}" srcOrd="1" destOrd="0" presId="urn:microsoft.com/office/officeart/2005/8/layout/process1"/>
    <dgm:cxn modelId="{A49EA530-1489-4E2E-80EE-83D66514D800}" type="presOf" srcId="{D34E658D-12ED-4274-927F-7A005DC7E39B}" destId="{9EFAF4DE-C646-4538-A350-ACE874236EE4}" srcOrd="0" destOrd="0" presId="urn:microsoft.com/office/officeart/2005/8/layout/process1"/>
    <dgm:cxn modelId="{B0A4D462-0259-4C1B-8AC9-B42153067589}" srcId="{D34E658D-12ED-4274-927F-7A005DC7E39B}" destId="{7C99A025-6CCF-4B6A-A72C-4CCD1AB98650}" srcOrd="1" destOrd="0" parTransId="{507F1034-3742-4405-9FC8-0B990AC1AFBA}" sibTransId="{E3076AC6-0EB8-4CF3-AD35-DF0EFC1F9AC5}"/>
    <dgm:cxn modelId="{FE402DB0-3B7C-4583-A8B1-D652FC1AF257}" type="presOf" srcId="{1A4C8F0C-1923-44D4-8759-B903DDDEB6AD}" destId="{6A213801-20CF-440F-9934-C452194853E1}" srcOrd="0" destOrd="0" presId="urn:microsoft.com/office/officeart/2005/8/layout/process1"/>
    <dgm:cxn modelId="{03134A56-FB72-40E9-A54D-06BAE52E034F}" srcId="{D34E658D-12ED-4274-927F-7A005DC7E39B}" destId="{0C2BC049-39AC-4875-AC8A-3701B7216DC6}" srcOrd="2" destOrd="0" parTransId="{3237A262-4792-448C-B631-34121E643D30}" sibTransId="{782DB78A-988C-4E37-B9B8-C040ADCC86BD}"/>
    <dgm:cxn modelId="{A614F8FD-968C-4F63-9AA7-64255CC113ED}" type="presOf" srcId="{0C2BC049-39AC-4875-AC8A-3701B7216DC6}" destId="{2DA9DED2-0DE0-4989-AD60-324F16E773AB}" srcOrd="0" destOrd="0" presId="urn:microsoft.com/office/officeart/2005/8/layout/process1"/>
    <dgm:cxn modelId="{DA9141C1-D718-4753-88A6-042F36CCAAB3}" srcId="{D34E658D-12ED-4274-927F-7A005DC7E39B}" destId="{1A4C8F0C-1923-44D4-8759-B903DDDEB6AD}" srcOrd="0" destOrd="0" parTransId="{C73E4EC3-A0E7-4CEF-9939-34EFBFCFF4F6}" sibTransId="{157CDD5F-BE5A-4C4E-B1B4-ED8881C94FA0}"/>
    <dgm:cxn modelId="{0CCC095E-4829-440F-8465-9A64290284D1}" type="presOf" srcId="{157CDD5F-BE5A-4C4E-B1B4-ED8881C94FA0}" destId="{4BA02B45-8A43-4193-A26A-EE31DE31317E}" srcOrd="1" destOrd="0" presId="urn:microsoft.com/office/officeart/2005/8/layout/process1"/>
    <dgm:cxn modelId="{DAB8061B-887C-4A92-A709-C243EF4B5031}" type="presOf" srcId="{157CDD5F-BE5A-4C4E-B1B4-ED8881C94FA0}" destId="{4AAE3828-60DF-422E-82BB-5299E6467FD3}" srcOrd="0" destOrd="0" presId="urn:microsoft.com/office/officeart/2005/8/layout/process1"/>
    <dgm:cxn modelId="{B7356244-196D-4810-8594-83C748141B05}" type="presParOf" srcId="{9EFAF4DE-C646-4538-A350-ACE874236EE4}" destId="{6A213801-20CF-440F-9934-C452194853E1}" srcOrd="0" destOrd="0" presId="urn:microsoft.com/office/officeart/2005/8/layout/process1"/>
    <dgm:cxn modelId="{320B303D-8271-4BFD-9516-1C26116FF490}" type="presParOf" srcId="{9EFAF4DE-C646-4538-A350-ACE874236EE4}" destId="{4AAE3828-60DF-422E-82BB-5299E6467FD3}" srcOrd="1" destOrd="0" presId="urn:microsoft.com/office/officeart/2005/8/layout/process1"/>
    <dgm:cxn modelId="{56ADCD56-273E-469E-A1F8-9DFA0744F4CC}" type="presParOf" srcId="{4AAE3828-60DF-422E-82BB-5299E6467FD3}" destId="{4BA02B45-8A43-4193-A26A-EE31DE31317E}" srcOrd="0" destOrd="0" presId="urn:microsoft.com/office/officeart/2005/8/layout/process1"/>
    <dgm:cxn modelId="{466D4FC9-A91A-42C7-B476-604CE828585B}" type="presParOf" srcId="{9EFAF4DE-C646-4538-A350-ACE874236EE4}" destId="{908760C0-A9E6-4F68-8F2A-049DF1A3CAC4}" srcOrd="2" destOrd="0" presId="urn:microsoft.com/office/officeart/2005/8/layout/process1"/>
    <dgm:cxn modelId="{3C809A4A-B8B0-47B3-946F-1003B77BA2AE}" type="presParOf" srcId="{9EFAF4DE-C646-4538-A350-ACE874236EE4}" destId="{C6511CFF-47C6-458E-895D-5D35156E0A19}" srcOrd="3" destOrd="0" presId="urn:microsoft.com/office/officeart/2005/8/layout/process1"/>
    <dgm:cxn modelId="{1C5A74EB-3030-485B-AABD-3AC37C100292}" type="presParOf" srcId="{C6511CFF-47C6-458E-895D-5D35156E0A19}" destId="{3B2E7CC6-3BFF-4B0E-8B7E-4A0981350B71}" srcOrd="0" destOrd="0" presId="urn:microsoft.com/office/officeart/2005/8/layout/process1"/>
    <dgm:cxn modelId="{6ABF9B1B-7775-4E50-A951-95A37CFA33C7}" type="presParOf" srcId="{9EFAF4DE-C646-4538-A350-ACE874236EE4}" destId="{2DA9DED2-0DE0-4989-AD60-324F16E773A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4E658D-12ED-4274-927F-7A005DC7E39B}" type="doc">
      <dgm:prSet loTypeId="urn:microsoft.com/office/officeart/2005/8/layout/process1" loCatId="process" qsTypeId="urn:microsoft.com/office/officeart/2005/8/quickstyle/3d4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1A4C8F0C-1923-44D4-8759-B903DDDEB6AD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Качественное прогнозирование доходов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3E4EC3-A0E7-4CEF-9939-34EFBFCFF4F6}" type="parTrans" cxnId="{DA9141C1-D718-4753-88A6-042F36CCAAB3}">
      <dgm:prSet/>
      <dgm:spPr/>
      <dgm:t>
        <a:bodyPr/>
        <a:lstStyle/>
        <a:p>
          <a:endParaRPr lang="ru-RU"/>
        </a:p>
      </dgm:t>
    </dgm:pt>
    <dgm:pt modelId="{157CDD5F-BE5A-4C4E-B1B4-ED8881C94FA0}" type="sibTrans" cxnId="{DA9141C1-D718-4753-88A6-042F36CCAAB3}">
      <dgm:prSet custT="1"/>
      <dgm:spPr/>
      <dgm:t>
        <a:bodyPr/>
        <a:lstStyle/>
        <a:p>
          <a:r>
            <a:rPr lang="ru-RU" sz="2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Риски</a:t>
          </a:r>
          <a:endParaRPr lang="ru-RU" sz="24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99A025-6CCF-4B6A-A72C-4CCD1AB9865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Планирование  расходов без риска снижения в течение года</a:t>
          </a:r>
          <a:endParaRPr lang="ru-RU" sz="24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7F1034-3742-4405-9FC8-0B990AC1AFBA}" type="parTrans" cxnId="{B0A4D462-0259-4C1B-8AC9-B42153067589}">
      <dgm:prSet/>
      <dgm:spPr/>
      <dgm:t>
        <a:bodyPr/>
        <a:lstStyle/>
        <a:p>
          <a:endParaRPr lang="ru-RU"/>
        </a:p>
      </dgm:t>
    </dgm:pt>
    <dgm:pt modelId="{E3076AC6-0EB8-4CF3-AD35-DF0EFC1F9AC5}" type="sibTrans" cxnId="{B0A4D462-0259-4C1B-8AC9-B42153067589}">
      <dgm:prSet custT="1"/>
      <dgm:spPr/>
      <dgm:t>
        <a:bodyPr/>
        <a:lstStyle/>
        <a:p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Следствие</a:t>
          </a:r>
          <a:endParaRPr lang="ru-RU" sz="18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2BC049-39AC-4875-AC8A-3701B7216DC6}">
      <dgm:prSet phldrT="[Текст]"/>
      <dgm:spPr/>
      <dgm:t>
        <a:bodyPr/>
        <a:lstStyle/>
        <a:p>
          <a:r>
            <a:rPr lang="ru-RU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отсутствуют</a:t>
          </a:r>
          <a:endParaRPr lang="ru-RU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37A262-4792-448C-B631-34121E643D30}" type="parTrans" cxnId="{03134A56-FB72-40E9-A54D-06BAE52E034F}">
      <dgm:prSet/>
      <dgm:spPr/>
      <dgm:t>
        <a:bodyPr/>
        <a:lstStyle/>
        <a:p>
          <a:endParaRPr lang="ru-RU"/>
        </a:p>
      </dgm:t>
    </dgm:pt>
    <dgm:pt modelId="{782DB78A-988C-4E37-B9B8-C040ADCC86BD}" type="sibTrans" cxnId="{03134A56-FB72-40E9-A54D-06BAE52E034F}">
      <dgm:prSet/>
      <dgm:spPr/>
      <dgm:t>
        <a:bodyPr/>
        <a:lstStyle/>
        <a:p>
          <a:endParaRPr lang="ru-RU"/>
        </a:p>
      </dgm:t>
    </dgm:pt>
    <dgm:pt modelId="{9EFAF4DE-C646-4538-A350-ACE874236EE4}" type="pres">
      <dgm:prSet presAssocID="{D34E658D-12ED-4274-927F-7A005DC7E3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213801-20CF-440F-9934-C452194853E1}" type="pres">
      <dgm:prSet presAssocID="{1A4C8F0C-1923-44D4-8759-B903DDDEB6A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E3828-60DF-422E-82BB-5299E6467FD3}" type="pres">
      <dgm:prSet presAssocID="{157CDD5F-BE5A-4C4E-B1B4-ED8881C94FA0}" presName="sibTrans" presStyleLbl="sibTrans2D1" presStyleIdx="0" presStyleCnt="2" custScaleX="184827" custLinFactX="300000" custLinFactNeighborX="362860" custLinFactNeighborY="-5980"/>
      <dgm:spPr/>
      <dgm:t>
        <a:bodyPr/>
        <a:lstStyle/>
        <a:p>
          <a:endParaRPr lang="ru-RU"/>
        </a:p>
      </dgm:t>
    </dgm:pt>
    <dgm:pt modelId="{4BA02B45-8A43-4193-A26A-EE31DE31317E}" type="pres">
      <dgm:prSet presAssocID="{157CDD5F-BE5A-4C4E-B1B4-ED8881C94FA0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908760C0-A9E6-4F68-8F2A-049DF1A3CAC4}" type="pres">
      <dgm:prSet presAssocID="{7C99A025-6CCF-4B6A-A72C-4CCD1AB9865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11CFF-47C6-458E-895D-5D35156E0A19}" type="pres">
      <dgm:prSet presAssocID="{E3076AC6-0EB8-4CF3-AD35-DF0EFC1F9AC5}" presName="sibTrans" presStyleLbl="sibTrans2D1" presStyleIdx="1" presStyleCnt="2" custScaleX="196788" custLinFactX="-300000" custLinFactNeighborX="-357613" custLinFactNeighborY="-4485"/>
      <dgm:spPr/>
      <dgm:t>
        <a:bodyPr/>
        <a:lstStyle/>
        <a:p>
          <a:endParaRPr lang="ru-RU"/>
        </a:p>
      </dgm:t>
    </dgm:pt>
    <dgm:pt modelId="{3B2E7CC6-3BFF-4B0E-8B7E-4A0981350B71}" type="pres">
      <dgm:prSet presAssocID="{E3076AC6-0EB8-4CF3-AD35-DF0EFC1F9AC5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DA9DED2-0DE0-4989-AD60-324F16E773AB}" type="pres">
      <dgm:prSet presAssocID="{0C2BC049-39AC-4875-AC8A-3701B7216DC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B9934F-672D-4787-9314-CBA522470AD9}" type="presOf" srcId="{1A4C8F0C-1923-44D4-8759-B903DDDEB6AD}" destId="{6A213801-20CF-440F-9934-C452194853E1}" srcOrd="0" destOrd="0" presId="urn:microsoft.com/office/officeart/2005/8/layout/process1"/>
    <dgm:cxn modelId="{FFCDF402-3BE9-4120-A712-5FA2052680AC}" type="presOf" srcId="{E3076AC6-0EB8-4CF3-AD35-DF0EFC1F9AC5}" destId="{C6511CFF-47C6-458E-895D-5D35156E0A19}" srcOrd="0" destOrd="0" presId="urn:microsoft.com/office/officeart/2005/8/layout/process1"/>
    <dgm:cxn modelId="{DA9141C1-D718-4753-88A6-042F36CCAAB3}" srcId="{D34E658D-12ED-4274-927F-7A005DC7E39B}" destId="{1A4C8F0C-1923-44D4-8759-B903DDDEB6AD}" srcOrd="0" destOrd="0" parTransId="{C73E4EC3-A0E7-4CEF-9939-34EFBFCFF4F6}" sibTransId="{157CDD5F-BE5A-4C4E-B1B4-ED8881C94FA0}"/>
    <dgm:cxn modelId="{D68B7FB5-4A24-4F7F-B504-152BF1FB0001}" type="presOf" srcId="{E3076AC6-0EB8-4CF3-AD35-DF0EFC1F9AC5}" destId="{3B2E7CC6-3BFF-4B0E-8B7E-4A0981350B71}" srcOrd="1" destOrd="0" presId="urn:microsoft.com/office/officeart/2005/8/layout/process1"/>
    <dgm:cxn modelId="{8233B261-16DA-43CD-9F6D-C73092254B63}" type="presOf" srcId="{D34E658D-12ED-4274-927F-7A005DC7E39B}" destId="{9EFAF4DE-C646-4538-A350-ACE874236EE4}" srcOrd="0" destOrd="0" presId="urn:microsoft.com/office/officeart/2005/8/layout/process1"/>
    <dgm:cxn modelId="{4D3E5788-7D88-4657-B505-552878C54E33}" type="presOf" srcId="{0C2BC049-39AC-4875-AC8A-3701B7216DC6}" destId="{2DA9DED2-0DE0-4989-AD60-324F16E773AB}" srcOrd="0" destOrd="0" presId="urn:microsoft.com/office/officeart/2005/8/layout/process1"/>
    <dgm:cxn modelId="{0D305744-1E22-4141-A3E6-F0877BDA837E}" type="presOf" srcId="{157CDD5F-BE5A-4C4E-B1B4-ED8881C94FA0}" destId="{4BA02B45-8A43-4193-A26A-EE31DE31317E}" srcOrd="1" destOrd="0" presId="urn:microsoft.com/office/officeart/2005/8/layout/process1"/>
    <dgm:cxn modelId="{03134A56-FB72-40E9-A54D-06BAE52E034F}" srcId="{D34E658D-12ED-4274-927F-7A005DC7E39B}" destId="{0C2BC049-39AC-4875-AC8A-3701B7216DC6}" srcOrd="2" destOrd="0" parTransId="{3237A262-4792-448C-B631-34121E643D30}" sibTransId="{782DB78A-988C-4E37-B9B8-C040ADCC86BD}"/>
    <dgm:cxn modelId="{BC7B512F-0797-4372-A101-22114ED5A2C0}" type="presOf" srcId="{7C99A025-6CCF-4B6A-A72C-4CCD1AB98650}" destId="{908760C0-A9E6-4F68-8F2A-049DF1A3CAC4}" srcOrd="0" destOrd="0" presId="urn:microsoft.com/office/officeart/2005/8/layout/process1"/>
    <dgm:cxn modelId="{80E71C93-48CB-418F-88D5-3DE0D16D0B12}" type="presOf" srcId="{157CDD5F-BE5A-4C4E-B1B4-ED8881C94FA0}" destId="{4AAE3828-60DF-422E-82BB-5299E6467FD3}" srcOrd="0" destOrd="0" presId="urn:microsoft.com/office/officeart/2005/8/layout/process1"/>
    <dgm:cxn modelId="{B0A4D462-0259-4C1B-8AC9-B42153067589}" srcId="{D34E658D-12ED-4274-927F-7A005DC7E39B}" destId="{7C99A025-6CCF-4B6A-A72C-4CCD1AB98650}" srcOrd="1" destOrd="0" parTransId="{507F1034-3742-4405-9FC8-0B990AC1AFBA}" sibTransId="{E3076AC6-0EB8-4CF3-AD35-DF0EFC1F9AC5}"/>
    <dgm:cxn modelId="{6FAAA083-467D-4452-9630-764894B974C7}" type="presParOf" srcId="{9EFAF4DE-C646-4538-A350-ACE874236EE4}" destId="{6A213801-20CF-440F-9934-C452194853E1}" srcOrd="0" destOrd="0" presId="urn:microsoft.com/office/officeart/2005/8/layout/process1"/>
    <dgm:cxn modelId="{2A17948F-C1DB-496A-8C27-09791C2A06B7}" type="presParOf" srcId="{9EFAF4DE-C646-4538-A350-ACE874236EE4}" destId="{4AAE3828-60DF-422E-82BB-5299E6467FD3}" srcOrd="1" destOrd="0" presId="urn:microsoft.com/office/officeart/2005/8/layout/process1"/>
    <dgm:cxn modelId="{8B181C54-3335-4EAE-9182-5D053E4F1F9E}" type="presParOf" srcId="{4AAE3828-60DF-422E-82BB-5299E6467FD3}" destId="{4BA02B45-8A43-4193-A26A-EE31DE31317E}" srcOrd="0" destOrd="0" presId="urn:microsoft.com/office/officeart/2005/8/layout/process1"/>
    <dgm:cxn modelId="{B2AA8723-697E-4D74-972B-4985AFD679B9}" type="presParOf" srcId="{9EFAF4DE-C646-4538-A350-ACE874236EE4}" destId="{908760C0-A9E6-4F68-8F2A-049DF1A3CAC4}" srcOrd="2" destOrd="0" presId="urn:microsoft.com/office/officeart/2005/8/layout/process1"/>
    <dgm:cxn modelId="{B9FBE219-C2F4-4391-BD9C-A4826025E76A}" type="presParOf" srcId="{9EFAF4DE-C646-4538-A350-ACE874236EE4}" destId="{C6511CFF-47C6-458E-895D-5D35156E0A19}" srcOrd="3" destOrd="0" presId="urn:microsoft.com/office/officeart/2005/8/layout/process1"/>
    <dgm:cxn modelId="{84D13428-90FD-473D-B65B-05DEE41CA0D1}" type="presParOf" srcId="{C6511CFF-47C6-458E-895D-5D35156E0A19}" destId="{3B2E7CC6-3BFF-4B0E-8B7E-4A0981350B71}" srcOrd="0" destOrd="0" presId="urn:microsoft.com/office/officeart/2005/8/layout/process1"/>
    <dgm:cxn modelId="{D580943D-B0AB-41BF-8D7E-F1BC4A7B663A}" type="presParOf" srcId="{9EFAF4DE-C646-4538-A350-ACE874236EE4}" destId="{2DA9DED2-0DE0-4989-AD60-324F16E773A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C1F1B2-71C5-4301-A37D-C5326DB68083}" type="doc">
      <dgm:prSet loTypeId="urn:microsoft.com/office/officeart/2005/8/layout/radial5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73F598-206C-4051-BB52-BF2543D6205E}">
      <dgm:prSet phldrT="[Текст]" custT="1"/>
      <dgm:spPr>
        <a:solidFill>
          <a:srgbClr val="FFFF00"/>
        </a:solidFill>
        <a:ln w="57150">
          <a:solidFill>
            <a:srgbClr val="00B050"/>
          </a:solidFill>
        </a:ln>
      </dgm:spPr>
      <dgm:t>
        <a:bodyPr/>
        <a:lstStyle/>
        <a:p>
          <a:pPr>
            <a:spcAft>
              <a:spcPts val="150"/>
            </a:spcAft>
          </a:pPr>
          <a:r>
            <a:rPr lang="ru-RU" sz="4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</a:t>
          </a:r>
          <a:r>
            <a:rPr lang="ru-RU" sz="63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</a:p>
        <a:p>
          <a:pPr>
            <a:spcAft>
              <a:spcPts val="0"/>
            </a:spcAft>
          </a:pPr>
          <a:r>
            <a: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</a:t>
          </a:r>
          <a:r>
            <a:rPr lang="ru-RU" sz="3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ДОП. БА </a:t>
          </a:r>
          <a:endParaRPr lang="ru-RU" sz="34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B9D1BF-0930-4E92-A7A0-9AC0A484CBF5}" type="parTrans" cxnId="{A8C53DAB-2230-47E4-8625-5958F67C9E78}">
      <dgm:prSet/>
      <dgm:spPr/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4E2E10-F9A7-4E5D-8A94-DF9950E83A32}" type="sibTrans" cxnId="{A8C53DAB-2230-47E4-8625-5958F67C9E78}">
      <dgm:prSet/>
      <dgm:spPr/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39A6FE-D7E1-4D81-A3B1-4B21CBCC3B29}">
      <dgm:prSet phldrT="[Текст]" custT="1"/>
      <dgm:spPr/>
      <dgm:t>
        <a:bodyPr/>
        <a:lstStyle/>
        <a:p>
          <a:r>
            <a:rPr lang="ru-RU" sz="2400" b="1" u="sng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Дополнительно полученные доходы и </a:t>
          </a:r>
          <a:r>
            <a:rPr lang="ru-RU" sz="2400" b="1" u="sng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экономию </a:t>
          </a:r>
          <a:r>
            <a:rPr lang="ru-RU" sz="2400" b="1" u="sng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конкурсов  </a:t>
          </a:r>
        </a:p>
        <a:p>
          <a:r>
            <a:rPr lang="ru-RU" sz="2000" b="1" u="sng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распределяет Управление финансов по поручению Главы администрации </a:t>
          </a:r>
          <a:endParaRPr lang="ru-RU" sz="2000" b="1" u="sng" dirty="0" smtClean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(в </a:t>
          </a:r>
          <a:r>
            <a:rPr lang="ru-RU" sz="2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среднем рост доходов 4 % от первоначально запланированных)</a:t>
          </a:r>
          <a:endParaRPr lang="ru-RU" sz="2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F7AFE4-51BD-4855-8E83-76ED9E7338AB}" type="parTrans" cxnId="{82152F4A-2B55-415A-AD3A-7C6DC33FF62C}">
      <dgm:prSet/>
      <dgm:spPr>
        <a:solidFill>
          <a:schemeClr val="bg1"/>
        </a:solidFill>
      </dgm:spPr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64A4E5-5E40-420F-A7CD-39CC25AB0498}" type="sibTrans" cxnId="{82152F4A-2B55-415A-AD3A-7C6DC33FF62C}">
      <dgm:prSet/>
      <dgm:spPr/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873CEB-5CD3-4AF1-B52F-771D567864E0}">
      <dgm:prSet phldrT="[Текст]" custT="1"/>
      <dgm:spPr>
        <a:solidFill>
          <a:schemeClr val="accent6">
            <a:lumMod val="90000"/>
          </a:schemeClr>
        </a:solidFill>
        <a:ln w="57150">
          <a:solidFill>
            <a:srgbClr val="FF0000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150"/>
            </a:spcAft>
          </a:pPr>
          <a:r>
            <a:rPr lang="ru-RU" sz="4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</a:t>
          </a:r>
          <a:r>
            <a:rPr lang="ru-RU" sz="5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>
            <a:lnSpc>
              <a:spcPct val="100000"/>
            </a:lnSpc>
            <a:spcAft>
              <a:spcPts val="170"/>
            </a:spcAft>
          </a:pPr>
          <a:r>
            <a: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БА</a:t>
          </a:r>
          <a:endParaRPr lang="ru-RU" sz="35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BFFCEB-85BC-49CC-95A9-94D82153A60B}" type="parTrans" cxnId="{333C6DF4-5056-432F-BBBE-7C940188992A}">
      <dgm:prSet/>
      <dgm:spPr>
        <a:solidFill>
          <a:schemeClr val="bg1"/>
        </a:solidFill>
      </dgm:spPr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D861B0-0279-410D-8307-11C6A7C621AA}" type="sibTrans" cxnId="{333C6DF4-5056-432F-BBBE-7C940188992A}">
      <dgm:prSet/>
      <dgm:spPr/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E942A9-2771-406A-9362-447825F4AC7C}">
      <dgm:prSet phldrT="[Текст]" custT="1"/>
      <dgm:spPr>
        <a:solidFill>
          <a:srgbClr val="CC99FF"/>
        </a:solidFill>
        <a:ln w="57150">
          <a:solidFill>
            <a:srgbClr val="FF0000"/>
          </a:solidFill>
        </a:ln>
      </dgm:spPr>
      <dgm:t>
        <a:bodyPr/>
        <a:lstStyle/>
        <a:p>
          <a:pPr>
            <a:spcAft>
              <a:spcPts val="150"/>
            </a:spcAft>
          </a:pPr>
          <a:r>
            <a:rPr lang="ru-RU" sz="4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 </a:t>
          </a:r>
          <a:r>
            <a: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>
            <a:spcAft>
              <a:spcPct val="35000"/>
            </a:spcAft>
          </a:pPr>
          <a:r>
            <a: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БА</a:t>
          </a:r>
          <a:endParaRPr lang="ru-RU" sz="35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736F48-6AFF-48C8-B3CE-00E6274C8B26}" type="parTrans" cxnId="{A0EA448D-6D64-470C-A5E6-A628E90CF6C6}">
      <dgm:prSet/>
      <dgm:spPr>
        <a:solidFill>
          <a:schemeClr val="bg1"/>
        </a:solidFill>
      </dgm:spPr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71E498-193A-4995-B303-FA256CBF1077}" type="sibTrans" cxnId="{A0EA448D-6D64-470C-A5E6-A628E90CF6C6}">
      <dgm:prSet/>
      <dgm:spPr/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00A728-3C19-4590-8F36-85550DFC37D0}">
      <dgm:prSet phldrT="[Текст]" custT="1"/>
      <dgm:spPr>
        <a:solidFill>
          <a:srgbClr val="00FF99"/>
        </a:solidFill>
        <a:ln w="57150">
          <a:solidFill>
            <a:srgbClr val="FF0000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150"/>
            </a:spcAft>
          </a:pPr>
          <a:r>
            <a:rPr lang="ru-RU" sz="4400" b="1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</a:t>
          </a:r>
          <a:r>
            <a:rPr lang="ru-RU" sz="5600" b="1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500" b="1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sz="3500" b="1" dirty="0" smtClean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100000"/>
            </a:lnSpc>
            <a:spcAft>
              <a:spcPts val="170"/>
            </a:spcAft>
          </a:pPr>
          <a:r>
            <a:rPr lang="ru-RU" sz="3500" b="1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БА</a:t>
          </a:r>
          <a:endParaRPr lang="ru-RU" sz="3500" b="1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E5AEC4-A8F6-4DB0-8383-510052B6DA16}" type="parTrans" cxnId="{4526BE35-63A3-4DC5-B6CE-CFF94319A6B8}">
      <dgm:prSet/>
      <dgm:spPr>
        <a:solidFill>
          <a:schemeClr val="bg1"/>
        </a:solidFill>
      </dgm:spPr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6C2A7F-094E-456B-919C-F9FC87E0CDB2}" type="sibTrans" cxnId="{4526BE35-63A3-4DC5-B6CE-CFF94319A6B8}">
      <dgm:prSet/>
      <dgm:spPr/>
      <dgm:t>
        <a:bodyPr/>
        <a:lstStyle/>
        <a:p>
          <a:endParaRPr lang="ru-RU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539C4F-1D1E-45E4-AAE4-3D8ABBDB1197}" type="pres">
      <dgm:prSet presAssocID="{01C1F1B2-71C5-4301-A37D-C5326DB6808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319088-BD42-4529-8482-55ED8A54351E}" type="pres">
      <dgm:prSet presAssocID="{E973F598-206C-4051-BB52-BF2543D6205E}" presName="centerShape" presStyleLbl="node0" presStyleIdx="0" presStyleCnt="1" custScaleX="232727" custLinFactNeighborY="3467"/>
      <dgm:spPr/>
      <dgm:t>
        <a:bodyPr/>
        <a:lstStyle/>
        <a:p>
          <a:endParaRPr lang="ru-RU"/>
        </a:p>
      </dgm:t>
    </dgm:pt>
    <dgm:pt modelId="{0CBA5FD2-87F9-403F-8F86-A168A687EB77}" type="pres">
      <dgm:prSet presAssocID="{EFF7AFE4-51BD-4855-8E83-76ED9E7338AB}" presName="parTrans" presStyleLbl="sibTrans2D1" presStyleIdx="0" presStyleCnt="4" custScaleX="196819" custLinFactY="198472" custLinFactNeighborX="0" custLinFactNeighborY="200000"/>
      <dgm:spPr/>
      <dgm:t>
        <a:bodyPr/>
        <a:lstStyle/>
        <a:p>
          <a:endParaRPr lang="ru-RU"/>
        </a:p>
      </dgm:t>
    </dgm:pt>
    <dgm:pt modelId="{ADDEA0F0-58DD-4E22-A883-ECBF71BA1035}" type="pres">
      <dgm:prSet presAssocID="{EFF7AFE4-51BD-4855-8E83-76ED9E7338AB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D84959FB-F9D0-4F8A-A69D-71CCD2AB8642}" type="pres">
      <dgm:prSet presAssocID="{3439A6FE-D7E1-4D81-A3B1-4B21CBCC3B29}" presName="node" presStyleLbl="node1" presStyleIdx="0" presStyleCnt="4" custScaleX="692453" custScaleY="124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44A95-5D3C-43A1-BEFB-71B2F34BA20D}" type="pres">
      <dgm:prSet presAssocID="{4BBFFCEB-85BC-49CC-95A9-94D82153A60B}" presName="parTrans" presStyleLbl="sibTrans2D1" presStyleIdx="1" presStyleCnt="4" custScaleX="186208" custLinFactX="-500000" custLinFactNeighborX="-555641" custLinFactNeighborY="-7228"/>
      <dgm:spPr/>
      <dgm:t>
        <a:bodyPr/>
        <a:lstStyle/>
        <a:p>
          <a:endParaRPr lang="ru-RU"/>
        </a:p>
      </dgm:t>
    </dgm:pt>
    <dgm:pt modelId="{A8694BEC-5B0F-44EE-AF43-BC1A2A28DBCE}" type="pres">
      <dgm:prSet presAssocID="{4BBFFCEB-85BC-49CC-95A9-94D82153A60B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E40C15B5-E5EC-447F-B787-0DF978406B54}" type="pres">
      <dgm:prSet presAssocID="{1C873CEB-5CD3-4AF1-B52F-771D567864E0}" presName="node" presStyleLbl="node1" presStyleIdx="1" presStyleCnt="4" custScaleX="218445" custRadScaleRad="206127" custRadScaleInc="-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1A780-2784-4CBB-9DDD-BC6CCF36CAC9}" type="pres">
      <dgm:prSet presAssocID="{4A736F48-6AFF-48C8-B3CE-00E6274C8B26}" presName="parTrans" presStyleLbl="sibTrans2D1" presStyleIdx="2" presStyleCnt="4" custScaleX="192604" custLinFactY="-200000" custLinFactNeighborX="-25935" custLinFactNeighborY="-203022"/>
      <dgm:spPr/>
      <dgm:t>
        <a:bodyPr/>
        <a:lstStyle/>
        <a:p>
          <a:endParaRPr lang="ru-RU"/>
        </a:p>
      </dgm:t>
    </dgm:pt>
    <dgm:pt modelId="{79877EE2-28BC-4210-81FC-6966D6B58A2F}" type="pres">
      <dgm:prSet presAssocID="{4A736F48-6AFF-48C8-B3CE-00E6274C8B26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5ADFB065-65E1-45D6-B825-415B141B3B7A}" type="pres">
      <dgm:prSet presAssocID="{62E942A9-2771-406A-9362-447825F4AC7C}" presName="node" presStyleLbl="node1" presStyleIdx="2" presStyleCnt="4" custAng="0" custScaleX="238378" custScaleY="87921" custRadScaleRad="92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1A6E4-565A-40CE-8F19-EBE6E6919302}" type="pres">
      <dgm:prSet presAssocID="{0BE5AEC4-A8F6-4DB0-8383-510052B6DA16}" presName="parTrans" presStyleLbl="sibTrans2D1" presStyleIdx="3" presStyleCnt="4" custAng="21518856" custScaleX="175379" custLinFactX="500000" custLinFactNeighborX="544326" custLinFactNeighborY="-15443"/>
      <dgm:spPr/>
      <dgm:t>
        <a:bodyPr/>
        <a:lstStyle/>
        <a:p>
          <a:endParaRPr lang="ru-RU"/>
        </a:p>
      </dgm:t>
    </dgm:pt>
    <dgm:pt modelId="{A47E320A-41A2-4E9B-84B5-29D727EA0B5C}" type="pres">
      <dgm:prSet presAssocID="{0BE5AEC4-A8F6-4DB0-8383-510052B6DA16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F97D544-2EED-4B0E-B08A-3323D55AC497}" type="pres">
      <dgm:prSet presAssocID="{6700A728-3C19-4590-8F36-85550DFC37D0}" presName="node" presStyleLbl="node1" presStyleIdx="3" presStyleCnt="4" custScaleX="217014" custRadScaleRad="211293" custRadScaleInc="-13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B5C7DD-C913-49FA-B60E-BD7A9ADBBE6B}" type="presOf" srcId="{4A736F48-6AFF-48C8-B3CE-00E6274C8B26}" destId="{79877EE2-28BC-4210-81FC-6966D6B58A2F}" srcOrd="1" destOrd="0" presId="urn:microsoft.com/office/officeart/2005/8/layout/radial5"/>
    <dgm:cxn modelId="{F6CF9A1C-5D4D-4603-9B40-157CB5043729}" type="presOf" srcId="{4BBFFCEB-85BC-49CC-95A9-94D82153A60B}" destId="{A8694BEC-5B0F-44EE-AF43-BC1A2A28DBCE}" srcOrd="1" destOrd="0" presId="urn:microsoft.com/office/officeart/2005/8/layout/radial5"/>
    <dgm:cxn modelId="{977C20D2-7BE9-4D2C-A92D-E3B0A4657750}" type="presOf" srcId="{4BBFFCEB-85BC-49CC-95A9-94D82153A60B}" destId="{10044A95-5D3C-43A1-BEFB-71B2F34BA20D}" srcOrd="0" destOrd="0" presId="urn:microsoft.com/office/officeart/2005/8/layout/radial5"/>
    <dgm:cxn modelId="{A8C53DAB-2230-47E4-8625-5958F67C9E78}" srcId="{01C1F1B2-71C5-4301-A37D-C5326DB68083}" destId="{E973F598-206C-4051-BB52-BF2543D6205E}" srcOrd="0" destOrd="0" parTransId="{9DB9D1BF-0930-4E92-A7A0-9AC0A484CBF5}" sibTransId="{CE4E2E10-F9A7-4E5D-8A94-DF9950E83A32}"/>
    <dgm:cxn modelId="{BC543735-AC8A-4882-8B35-A2DBD20F9B2A}" type="presOf" srcId="{6700A728-3C19-4590-8F36-85550DFC37D0}" destId="{5F97D544-2EED-4B0E-B08A-3323D55AC497}" srcOrd="0" destOrd="0" presId="urn:microsoft.com/office/officeart/2005/8/layout/radial5"/>
    <dgm:cxn modelId="{9DB98379-374D-491A-8F3E-96BEB524C60A}" type="presOf" srcId="{62E942A9-2771-406A-9362-447825F4AC7C}" destId="{5ADFB065-65E1-45D6-B825-415B141B3B7A}" srcOrd="0" destOrd="0" presId="urn:microsoft.com/office/officeart/2005/8/layout/radial5"/>
    <dgm:cxn modelId="{333C6DF4-5056-432F-BBBE-7C940188992A}" srcId="{E973F598-206C-4051-BB52-BF2543D6205E}" destId="{1C873CEB-5CD3-4AF1-B52F-771D567864E0}" srcOrd="1" destOrd="0" parTransId="{4BBFFCEB-85BC-49CC-95A9-94D82153A60B}" sibTransId="{B1D861B0-0279-410D-8307-11C6A7C621AA}"/>
    <dgm:cxn modelId="{991D969C-D5EC-47A6-9F81-D0FC9E2A9F81}" type="presOf" srcId="{3439A6FE-D7E1-4D81-A3B1-4B21CBCC3B29}" destId="{D84959FB-F9D0-4F8A-A69D-71CCD2AB8642}" srcOrd="0" destOrd="0" presId="urn:microsoft.com/office/officeart/2005/8/layout/radial5"/>
    <dgm:cxn modelId="{DB7BDC69-1210-447D-97CD-9D2C199078DA}" type="presOf" srcId="{4A736F48-6AFF-48C8-B3CE-00E6274C8B26}" destId="{0DA1A780-2784-4CBB-9DDD-BC6CCF36CAC9}" srcOrd="0" destOrd="0" presId="urn:microsoft.com/office/officeart/2005/8/layout/radial5"/>
    <dgm:cxn modelId="{6A048773-4F4D-483F-8CBF-5B2B182D5020}" type="presOf" srcId="{EFF7AFE4-51BD-4855-8E83-76ED9E7338AB}" destId="{0CBA5FD2-87F9-403F-8F86-A168A687EB77}" srcOrd="0" destOrd="0" presId="urn:microsoft.com/office/officeart/2005/8/layout/radial5"/>
    <dgm:cxn modelId="{82152F4A-2B55-415A-AD3A-7C6DC33FF62C}" srcId="{E973F598-206C-4051-BB52-BF2543D6205E}" destId="{3439A6FE-D7E1-4D81-A3B1-4B21CBCC3B29}" srcOrd="0" destOrd="0" parTransId="{EFF7AFE4-51BD-4855-8E83-76ED9E7338AB}" sibTransId="{1764A4E5-5E40-420F-A7CD-39CC25AB0498}"/>
    <dgm:cxn modelId="{52B15408-FA46-49E4-82B5-6D123641BABB}" type="presOf" srcId="{0BE5AEC4-A8F6-4DB0-8383-510052B6DA16}" destId="{A47E320A-41A2-4E9B-84B5-29D727EA0B5C}" srcOrd="1" destOrd="0" presId="urn:microsoft.com/office/officeart/2005/8/layout/radial5"/>
    <dgm:cxn modelId="{0FE13D4C-45D7-428E-8C96-60DE0DFBB44B}" type="presOf" srcId="{E973F598-206C-4051-BB52-BF2543D6205E}" destId="{55319088-BD42-4529-8482-55ED8A54351E}" srcOrd="0" destOrd="0" presId="urn:microsoft.com/office/officeart/2005/8/layout/radial5"/>
    <dgm:cxn modelId="{67595D3E-7DC6-4891-991F-A26E8BD0FE86}" type="presOf" srcId="{0BE5AEC4-A8F6-4DB0-8383-510052B6DA16}" destId="{F781A6E4-565A-40CE-8F19-EBE6E6919302}" srcOrd="0" destOrd="0" presId="urn:microsoft.com/office/officeart/2005/8/layout/radial5"/>
    <dgm:cxn modelId="{22DCC5F3-2A6E-450E-8B2B-AB7A8635675A}" type="presOf" srcId="{01C1F1B2-71C5-4301-A37D-C5326DB68083}" destId="{AD539C4F-1D1E-45E4-AAE4-3D8ABBDB1197}" srcOrd="0" destOrd="0" presId="urn:microsoft.com/office/officeart/2005/8/layout/radial5"/>
    <dgm:cxn modelId="{4526BE35-63A3-4DC5-B6CE-CFF94319A6B8}" srcId="{E973F598-206C-4051-BB52-BF2543D6205E}" destId="{6700A728-3C19-4590-8F36-85550DFC37D0}" srcOrd="3" destOrd="0" parTransId="{0BE5AEC4-A8F6-4DB0-8383-510052B6DA16}" sibTransId="{5D6C2A7F-094E-456B-919C-F9FC87E0CDB2}"/>
    <dgm:cxn modelId="{982E5480-98DD-4EA1-BD38-32821FAB82E4}" type="presOf" srcId="{EFF7AFE4-51BD-4855-8E83-76ED9E7338AB}" destId="{ADDEA0F0-58DD-4E22-A883-ECBF71BA1035}" srcOrd="1" destOrd="0" presId="urn:microsoft.com/office/officeart/2005/8/layout/radial5"/>
    <dgm:cxn modelId="{1F9AFE69-B0F9-43B1-9184-DBD3324FD794}" type="presOf" srcId="{1C873CEB-5CD3-4AF1-B52F-771D567864E0}" destId="{E40C15B5-E5EC-447F-B787-0DF978406B54}" srcOrd="0" destOrd="0" presId="urn:microsoft.com/office/officeart/2005/8/layout/radial5"/>
    <dgm:cxn modelId="{A0EA448D-6D64-470C-A5E6-A628E90CF6C6}" srcId="{E973F598-206C-4051-BB52-BF2543D6205E}" destId="{62E942A9-2771-406A-9362-447825F4AC7C}" srcOrd="2" destOrd="0" parTransId="{4A736F48-6AFF-48C8-B3CE-00E6274C8B26}" sibTransId="{0671E498-193A-4995-B303-FA256CBF1077}"/>
    <dgm:cxn modelId="{78536665-C938-41FF-9382-2276D998B9F8}" type="presParOf" srcId="{AD539C4F-1D1E-45E4-AAE4-3D8ABBDB1197}" destId="{55319088-BD42-4529-8482-55ED8A54351E}" srcOrd="0" destOrd="0" presId="urn:microsoft.com/office/officeart/2005/8/layout/radial5"/>
    <dgm:cxn modelId="{2768A410-742C-4058-967D-1FBBE0AE27F5}" type="presParOf" srcId="{AD539C4F-1D1E-45E4-AAE4-3D8ABBDB1197}" destId="{0CBA5FD2-87F9-403F-8F86-A168A687EB77}" srcOrd="1" destOrd="0" presId="urn:microsoft.com/office/officeart/2005/8/layout/radial5"/>
    <dgm:cxn modelId="{38431701-3643-4440-AEE0-CCE7A8D40982}" type="presParOf" srcId="{0CBA5FD2-87F9-403F-8F86-A168A687EB77}" destId="{ADDEA0F0-58DD-4E22-A883-ECBF71BA1035}" srcOrd="0" destOrd="0" presId="urn:microsoft.com/office/officeart/2005/8/layout/radial5"/>
    <dgm:cxn modelId="{2B8A4EBC-987D-4AE8-B755-B0F41409AD5A}" type="presParOf" srcId="{AD539C4F-1D1E-45E4-AAE4-3D8ABBDB1197}" destId="{D84959FB-F9D0-4F8A-A69D-71CCD2AB8642}" srcOrd="2" destOrd="0" presId="urn:microsoft.com/office/officeart/2005/8/layout/radial5"/>
    <dgm:cxn modelId="{CD47ED73-1269-437E-A18A-9A8DF339C26D}" type="presParOf" srcId="{AD539C4F-1D1E-45E4-AAE4-3D8ABBDB1197}" destId="{10044A95-5D3C-43A1-BEFB-71B2F34BA20D}" srcOrd="3" destOrd="0" presId="urn:microsoft.com/office/officeart/2005/8/layout/radial5"/>
    <dgm:cxn modelId="{77E40006-089C-4310-BC33-08CA3DA977CC}" type="presParOf" srcId="{10044A95-5D3C-43A1-BEFB-71B2F34BA20D}" destId="{A8694BEC-5B0F-44EE-AF43-BC1A2A28DBCE}" srcOrd="0" destOrd="0" presId="urn:microsoft.com/office/officeart/2005/8/layout/radial5"/>
    <dgm:cxn modelId="{07BA6DCF-3D63-4B34-A01C-84DFC13001D8}" type="presParOf" srcId="{AD539C4F-1D1E-45E4-AAE4-3D8ABBDB1197}" destId="{E40C15B5-E5EC-447F-B787-0DF978406B54}" srcOrd="4" destOrd="0" presId="urn:microsoft.com/office/officeart/2005/8/layout/radial5"/>
    <dgm:cxn modelId="{A541C679-D096-4BA1-BA5F-D78CF5050E99}" type="presParOf" srcId="{AD539C4F-1D1E-45E4-AAE4-3D8ABBDB1197}" destId="{0DA1A780-2784-4CBB-9DDD-BC6CCF36CAC9}" srcOrd="5" destOrd="0" presId="urn:microsoft.com/office/officeart/2005/8/layout/radial5"/>
    <dgm:cxn modelId="{08C6D369-9534-4D9B-B8D4-8729310F7572}" type="presParOf" srcId="{0DA1A780-2784-4CBB-9DDD-BC6CCF36CAC9}" destId="{79877EE2-28BC-4210-81FC-6966D6B58A2F}" srcOrd="0" destOrd="0" presId="urn:microsoft.com/office/officeart/2005/8/layout/radial5"/>
    <dgm:cxn modelId="{7B507DA7-FED7-4DF5-ADFF-DAE75D9A7271}" type="presParOf" srcId="{AD539C4F-1D1E-45E4-AAE4-3D8ABBDB1197}" destId="{5ADFB065-65E1-45D6-B825-415B141B3B7A}" srcOrd="6" destOrd="0" presId="urn:microsoft.com/office/officeart/2005/8/layout/radial5"/>
    <dgm:cxn modelId="{9C4D26A5-09A6-4592-A239-E9AAAA651192}" type="presParOf" srcId="{AD539C4F-1D1E-45E4-AAE4-3D8ABBDB1197}" destId="{F781A6E4-565A-40CE-8F19-EBE6E6919302}" srcOrd="7" destOrd="0" presId="urn:microsoft.com/office/officeart/2005/8/layout/radial5"/>
    <dgm:cxn modelId="{3857F348-35B3-4A54-BC14-C67FB1181939}" type="presParOf" srcId="{F781A6E4-565A-40CE-8F19-EBE6E6919302}" destId="{A47E320A-41A2-4E9B-84B5-29D727EA0B5C}" srcOrd="0" destOrd="0" presId="urn:microsoft.com/office/officeart/2005/8/layout/radial5"/>
    <dgm:cxn modelId="{6DC4EBA8-E9EB-44B2-9D60-F7F14097C211}" type="presParOf" srcId="{AD539C4F-1D1E-45E4-AAE4-3D8ABBDB1197}" destId="{5F97D544-2EED-4B0E-B08A-3323D55AC497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B13A42-4F09-4773-B5EC-12A651393597}" type="doc">
      <dgm:prSet loTypeId="urn:microsoft.com/office/officeart/2005/8/layout/hList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8C5F1E-B3BD-4031-B551-05246BA91F9D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Принятие получателем бюджетных средств </a:t>
          </a:r>
          <a:r>
            <a:rPr lang="ru-RU" sz="3200" b="1" u="none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бюджетных обязательств </a:t>
          </a:r>
          <a:r>
            <a:rPr lang="ru-RU" sz="32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сверх доведенных ЛБО является </a:t>
          </a:r>
          <a:r>
            <a:rPr lang="ru-RU" sz="3200" b="1" u="sng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ru-RU" sz="3200" dirty="0">
            <a:solidFill>
              <a:schemeClr val="bg1">
                <a:lumMod val="50000"/>
              </a:schemeClr>
            </a:solidFill>
          </a:endParaRPr>
        </a:p>
      </dgm:t>
    </dgm:pt>
    <dgm:pt modelId="{7891D14E-0A82-4DE4-B668-B5C2F88DF1D7}" type="parTrans" cxnId="{C881BFC7-4CE3-4C48-9E72-872694AC7CBD}">
      <dgm:prSet/>
      <dgm:spPr/>
      <dgm:t>
        <a:bodyPr/>
        <a:lstStyle/>
        <a:p>
          <a:endParaRPr lang="ru-RU"/>
        </a:p>
      </dgm:t>
    </dgm:pt>
    <dgm:pt modelId="{E127C76D-9E69-41A2-9EDE-A5C4605C661E}" type="sibTrans" cxnId="{C881BFC7-4CE3-4C48-9E72-872694AC7CBD}">
      <dgm:prSet/>
      <dgm:spPr/>
      <dgm:t>
        <a:bodyPr/>
        <a:lstStyle/>
        <a:p>
          <a:endParaRPr lang="ru-RU"/>
        </a:p>
      </dgm:t>
    </dgm:pt>
    <dgm:pt modelId="{C422225D-8568-48E3-8406-0D56CDCB8492}">
      <dgm:prSet phldrT="[Текст]" custT="1"/>
      <dgm:spPr/>
      <dgm:t>
        <a:bodyPr/>
        <a:lstStyle/>
        <a:p>
          <a:pPr marL="0" indent="0" algn="ctr">
            <a:lnSpc>
              <a:spcPct val="120000"/>
            </a:lnSpc>
            <a:buNone/>
          </a:pPr>
          <a:r>
            <a:rPr lang="ru-RU" sz="2200" b="1" dirty="0" smtClean="0">
              <a:solidFill>
                <a:srgbClr val="24247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Бюджетным нарушением и  влечет </a:t>
          </a:r>
          <a:r>
            <a:rPr lang="ru-RU" sz="2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ответственность</a:t>
          </a:r>
          <a:r>
            <a:rPr lang="ru-RU" sz="2200" b="1" dirty="0" smtClean="0">
              <a:solidFill>
                <a:srgbClr val="24247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соответствии с законодательством Российской Федерации (статья 306.1 БК РФ).</a:t>
          </a:r>
        </a:p>
        <a:p>
          <a:pPr algn="ctr"/>
          <a:endParaRPr lang="ru-RU" sz="2200" b="1" dirty="0">
            <a:solidFill>
              <a:srgbClr val="242476"/>
            </a:solidFill>
          </a:endParaRPr>
        </a:p>
      </dgm:t>
    </dgm:pt>
    <dgm:pt modelId="{EF15C890-CF10-4D34-86C1-4AB4E699F0EC}" type="parTrans" cxnId="{1CF9705C-E35D-477B-AC7D-89A7E661FF63}">
      <dgm:prSet/>
      <dgm:spPr/>
      <dgm:t>
        <a:bodyPr/>
        <a:lstStyle/>
        <a:p>
          <a:endParaRPr lang="ru-RU"/>
        </a:p>
      </dgm:t>
    </dgm:pt>
    <dgm:pt modelId="{78CA730B-D84F-4153-A8A6-8F992D163DA2}" type="sibTrans" cxnId="{1CF9705C-E35D-477B-AC7D-89A7E661FF63}">
      <dgm:prSet/>
      <dgm:spPr/>
      <dgm:t>
        <a:bodyPr/>
        <a:lstStyle/>
        <a:p>
          <a:endParaRPr lang="ru-RU"/>
        </a:p>
      </dgm:t>
    </dgm:pt>
    <dgm:pt modelId="{C205A5C7-9545-420E-8313-F4BF4123163D}">
      <dgm:prSet phldrT="[Текст]" custT="1"/>
      <dgm:spPr/>
      <dgm:t>
        <a:bodyPr/>
        <a:lstStyle/>
        <a:p>
          <a:pPr algn="ctr"/>
          <a:r>
            <a:rPr lang="ru-RU" sz="2200" b="1" dirty="0" smtClean="0">
              <a:solidFill>
                <a:srgbClr val="24247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Нарушением порядка принятия бюджетных обязательств и влечет наложение </a:t>
          </a:r>
          <a:r>
            <a:rPr lang="ru-RU" sz="2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административного штрафа </a:t>
          </a:r>
          <a:r>
            <a:rPr lang="ru-RU" sz="22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должностных лиц </a:t>
          </a:r>
          <a:r>
            <a:rPr lang="ru-RU" sz="2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размере от двадцати тысяч до пятидесяти тысяч рублей</a:t>
          </a:r>
          <a:r>
            <a:rPr lang="ru-RU" sz="2200" b="1" dirty="0" smtClean="0">
              <a:solidFill>
                <a:srgbClr val="24247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(статья 15.15.10 Кодекс РФ об административных правонарушениях)</a:t>
          </a:r>
          <a:endParaRPr lang="ru-RU" sz="2200" b="1" dirty="0">
            <a:solidFill>
              <a:srgbClr val="242476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9D3FC5-C3E3-4265-AF57-F50EE8DE5C17}" type="parTrans" cxnId="{03CD4996-0911-4DD7-8CD9-C9DC32B536F4}">
      <dgm:prSet/>
      <dgm:spPr/>
      <dgm:t>
        <a:bodyPr/>
        <a:lstStyle/>
        <a:p>
          <a:endParaRPr lang="ru-RU"/>
        </a:p>
      </dgm:t>
    </dgm:pt>
    <dgm:pt modelId="{E3336024-E82F-474B-AE8A-76D796EAF1EF}" type="sibTrans" cxnId="{03CD4996-0911-4DD7-8CD9-C9DC32B536F4}">
      <dgm:prSet/>
      <dgm:spPr/>
      <dgm:t>
        <a:bodyPr/>
        <a:lstStyle/>
        <a:p>
          <a:endParaRPr lang="ru-RU"/>
        </a:p>
      </dgm:t>
    </dgm:pt>
    <dgm:pt modelId="{11E1E6C3-2466-41D8-B27B-45C601B449A8}">
      <dgm:prSet custT="1"/>
      <dgm:spPr/>
      <dgm:t>
        <a:bodyPr/>
        <a:lstStyle/>
        <a:p>
          <a:pPr algn="ctr"/>
          <a:r>
            <a:rPr lang="ru-RU" sz="2200" b="1" dirty="0" smtClean="0">
              <a:solidFill>
                <a:srgbClr val="24247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Нарушением законодательства РФ и иных нормативных правовых актов о контрактной системе в сфере закупок и влечет </a:t>
          </a:r>
          <a:r>
            <a:rPr lang="ru-RU" sz="2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дисциплинарную, гражданско-правовую, административную, уголовную ответственность</a:t>
          </a:r>
          <a:r>
            <a:rPr lang="ru-RU" sz="2200" b="1" dirty="0" smtClean="0">
              <a:solidFill>
                <a:srgbClr val="24247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(статья 107 Закона № 44-ФЗ, статьи 7.29, 7.29.1, 7.29.2, 7.30, 7.31, 7.31.3, 7 32, 7.32.1, 19.5 15.15.10 Кодекс РФ об административных правонарушениях )</a:t>
          </a:r>
          <a:endParaRPr lang="ru-RU" sz="2200" dirty="0" smtClean="0">
            <a:solidFill>
              <a:srgbClr val="242476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ACCC0B-8649-49C6-9980-2EB67317C5BA}" type="parTrans" cxnId="{3CE8C850-6EF1-4E41-B38D-311270A93004}">
      <dgm:prSet/>
      <dgm:spPr/>
      <dgm:t>
        <a:bodyPr/>
        <a:lstStyle/>
        <a:p>
          <a:endParaRPr lang="ru-RU"/>
        </a:p>
      </dgm:t>
    </dgm:pt>
    <dgm:pt modelId="{5583DD90-CD78-43E3-9E66-095B62F27559}" type="sibTrans" cxnId="{3CE8C850-6EF1-4E41-B38D-311270A93004}">
      <dgm:prSet/>
      <dgm:spPr/>
      <dgm:t>
        <a:bodyPr/>
        <a:lstStyle/>
        <a:p>
          <a:endParaRPr lang="ru-RU"/>
        </a:p>
      </dgm:t>
    </dgm:pt>
    <dgm:pt modelId="{F20D5DB3-84AD-4DD0-8D3A-1E8CF7E9BD0B}" type="pres">
      <dgm:prSet presAssocID="{77B13A42-4F09-4773-B5EC-12A65139359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429FD5-51F2-4D9D-9846-FD74CA0288BF}" type="pres">
      <dgm:prSet presAssocID="{508C5F1E-B3BD-4031-B551-05246BA91F9D}" presName="roof" presStyleLbl="dkBgShp" presStyleIdx="0" presStyleCnt="2" custScaleY="64009"/>
      <dgm:spPr/>
      <dgm:t>
        <a:bodyPr/>
        <a:lstStyle/>
        <a:p>
          <a:endParaRPr lang="ru-RU"/>
        </a:p>
      </dgm:t>
    </dgm:pt>
    <dgm:pt modelId="{E8E9BD29-BBBE-4E0E-BB84-5B447EB3F3E3}" type="pres">
      <dgm:prSet presAssocID="{508C5F1E-B3BD-4031-B551-05246BA91F9D}" presName="pillars" presStyleCnt="0"/>
      <dgm:spPr/>
    </dgm:pt>
    <dgm:pt modelId="{1F596689-3C05-4D48-A685-13E2CA7B382E}" type="pres">
      <dgm:prSet presAssocID="{508C5F1E-B3BD-4031-B551-05246BA91F9D}" presName="pillar1" presStyleLbl="node1" presStyleIdx="0" presStyleCnt="3" custScaleX="62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2E020B-73BF-4A90-8CB9-53857BE68D73}" type="pres">
      <dgm:prSet presAssocID="{C205A5C7-9545-420E-8313-F4BF4123163D}" presName="pillarX" presStyleLbl="node1" presStyleIdx="1" presStyleCnt="3" custScaleX="80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8B9B8-CA56-4AB4-90A7-A432F5F6D4CD}" type="pres">
      <dgm:prSet presAssocID="{11E1E6C3-2466-41D8-B27B-45C601B449A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8EEB7-9C71-4129-B93F-E3FE55DC9292}" type="pres">
      <dgm:prSet presAssocID="{508C5F1E-B3BD-4031-B551-05246BA91F9D}" presName="base" presStyleLbl="dkBgShp" presStyleIdx="1" presStyleCnt="2"/>
      <dgm:spPr/>
    </dgm:pt>
  </dgm:ptLst>
  <dgm:cxnLst>
    <dgm:cxn modelId="{C881BFC7-4CE3-4C48-9E72-872694AC7CBD}" srcId="{77B13A42-4F09-4773-B5EC-12A651393597}" destId="{508C5F1E-B3BD-4031-B551-05246BA91F9D}" srcOrd="0" destOrd="0" parTransId="{7891D14E-0A82-4DE4-B668-B5C2F88DF1D7}" sibTransId="{E127C76D-9E69-41A2-9EDE-A5C4605C661E}"/>
    <dgm:cxn modelId="{31D34C87-50A1-4947-8D58-E21F4DDCCE79}" type="presOf" srcId="{C422225D-8568-48E3-8406-0D56CDCB8492}" destId="{1F596689-3C05-4D48-A685-13E2CA7B382E}" srcOrd="0" destOrd="0" presId="urn:microsoft.com/office/officeart/2005/8/layout/hList3"/>
    <dgm:cxn modelId="{2BBD1E8D-04D0-47FF-BE90-CC798BB19A52}" type="presOf" srcId="{C205A5C7-9545-420E-8313-F4BF4123163D}" destId="{522E020B-73BF-4A90-8CB9-53857BE68D73}" srcOrd="0" destOrd="0" presId="urn:microsoft.com/office/officeart/2005/8/layout/hList3"/>
    <dgm:cxn modelId="{AA2423B2-1CAC-4F38-AF14-6D2FEB4D7ACF}" type="presOf" srcId="{77B13A42-4F09-4773-B5EC-12A651393597}" destId="{F20D5DB3-84AD-4DD0-8D3A-1E8CF7E9BD0B}" srcOrd="0" destOrd="0" presId="urn:microsoft.com/office/officeart/2005/8/layout/hList3"/>
    <dgm:cxn modelId="{03CD4996-0911-4DD7-8CD9-C9DC32B536F4}" srcId="{508C5F1E-B3BD-4031-B551-05246BA91F9D}" destId="{C205A5C7-9545-420E-8313-F4BF4123163D}" srcOrd="1" destOrd="0" parTransId="{6C9D3FC5-C3E3-4265-AF57-F50EE8DE5C17}" sibTransId="{E3336024-E82F-474B-AE8A-76D796EAF1EF}"/>
    <dgm:cxn modelId="{2FD2420D-B7D6-490E-815B-4EA469ABB8D3}" type="presOf" srcId="{508C5F1E-B3BD-4031-B551-05246BA91F9D}" destId="{8B429FD5-51F2-4D9D-9846-FD74CA0288BF}" srcOrd="0" destOrd="0" presId="urn:microsoft.com/office/officeart/2005/8/layout/hList3"/>
    <dgm:cxn modelId="{233E56A7-468B-404A-A1D9-D38FA21CDCF7}" type="presOf" srcId="{11E1E6C3-2466-41D8-B27B-45C601B449A8}" destId="{E038B9B8-CA56-4AB4-90A7-A432F5F6D4CD}" srcOrd="0" destOrd="0" presId="urn:microsoft.com/office/officeart/2005/8/layout/hList3"/>
    <dgm:cxn modelId="{3CE8C850-6EF1-4E41-B38D-311270A93004}" srcId="{508C5F1E-B3BD-4031-B551-05246BA91F9D}" destId="{11E1E6C3-2466-41D8-B27B-45C601B449A8}" srcOrd="2" destOrd="0" parTransId="{DBACCC0B-8649-49C6-9980-2EB67317C5BA}" sibTransId="{5583DD90-CD78-43E3-9E66-095B62F27559}"/>
    <dgm:cxn modelId="{1CF9705C-E35D-477B-AC7D-89A7E661FF63}" srcId="{508C5F1E-B3BD-4031-B551-05246BA91F9D}" destId="{C422225D-8568-48E3-8406-0D56CDCB8492}" srcOrd="0" destOrd="0" parTransId="{EF15C890-CF10-4D34-86C1-4AB4E699F0EC}" sibTransId="{78CA730B-D84F-4153-A8A6-8F992D163DA2}"/>
    <dgm:cxn modelId="{470C64D3-5D8A-4059-B3E5-D96DFC22BC15}" type="presParOf" srcId="{F20D5DB3-84AD-4DD0-8D3A-1E8CF7E9BD0B}" destId="{8B429FD5-51F2-4D9D-9846-FD74CA0288BF}" srcOrd="0" destOrd="0" presId="urn:microsoft.com/office/officeart/2005/8/layout/hList3"/>
    <dgm:cxn modelId="{4F77DC82-B1B3-4EF3-82BA-77A263D70E27}" type="presParOf" srcId="{F20D5DB3-84AD-4DD0-8D3A-1E8CF7E9BD0B}" destId="{E8E9BD29-BBBE-4E0E-BB84-5B447EB3F3E3}" srcOrd="1" destOrd="0" presId="urn:microsoft.com/office/officeart/2005/8/layout/hList3"/>
    <dgm:cxn modelId="{31227041-4C57-4276-AB66-3833770F75A2}" type="presParOf" srcId="{E8E9BD29-BBBE-4E0E-BB84-5B447EB3F3E3}" destId="{1F596689-3C05-4D48-A685-13E2CA7B382E}" srcOrd="0" destOrd="0" presId="urn:microsoft.com/office/officeart/2005/8/layout/hList3"/>
    <dgm:cxn modelId="{8CEA8E8F-8B13-4908-804E-AE445E11916D}" type="presParOf" srcId="{E8E9BD29-BBBE-4E0E-BB84-5B447EB3F3E3}" destId="{522E020B-73BF-4A90-8CB9-53857BE68D73}" srcOrd="1" destOrd="0" presId="urn:microsoft.com/office/officeart/2005/8/layout/hList3"/>
    <dgm:cxn modelId="{A95CEFD1-CEDB-4D3E-89CE-D34879A33170}" type="presParOf" srcId="{E8E9BD29-BBBE-4E0E-BB84-5B447EB3F3E3}" destId="{E038B9B8-CA56-4AB4-90A7-A432F5F6D4CD}" srcOrd="2" destOrd="0" presId="urn:microsoft.com/office/officeart/2005/8/layout/hList3"/>
    <dgm:cxn modelId="{EC56E424-2F9F-49B6-A592-A2431799CA8F}" type="presParOf" srcId="{F20D5DB3-84AD-4DD0-8D3A-1E8CF7E9BD0B}" destId="{1278EEB7-9C71-4129-B93F-E3FE55DC929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FFBE0C1-503B-4EC5-BA64-51B95F70DB03}" type="doc">
      <dgm:prSet loTypeId="urn:microsoft.com/office/officeart/2005/8/layout/hList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1C10AE-F244-4C72-BF3F-941F141B7D6D}">
      <dgm:prSet phldrT="[Текст]"/>
      <dgm:spPr/>
      <dgm:t>
        <a:bodyPr/>
        <a:lstStyle/>
        <a:p>
          <a:r>
            <a:rPr lang="ru-RU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Санкционирование оплаты денежных обязательств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CD8D2B-D19E-4992-8CA3-7CE9E082031F}" type="parTrans" cxnId="{0D188C6F-CF7B-4CEA-9405-C324622FE97E}">
      <dgm:prSet/>
      <dgm:spPr/>
      <dgm:t>
        <a:bodyPr/>
        <a:lstStyle/>
        <a:p>
          <a:endParaRPr lang="ru-RU"/>
        </a:p>
      </dgm:t>
    </dgm:pt>
    <dgm:pt modelId="{B68472B1-7D11-459F-9977-9BA71696C471}" type="sibTrans" cxnId="{0D188C6F-CF7B-4CEA-9405-C324622FE97E}">
      <dgm:prSet/>
      <dgm:spPr/>
      <dgm:t>
        <a:bodyPr/>
        <a:lstStyle/>
        <a:p>
          <a:endParaRPr lang="ru-RU"/>
        </a:p>
      </dgm:t>
    </dgm:pt>
    <dgm:pt modelId="{EE447DC5-E11E-455D-BCA4-98F5DBD6390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проверка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наличия разрешительной подписи руководителя ГРБС</a:t>
          </a:r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а в случае его отсутствия, исполняющего обязанности руководителя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документах</a:t>
          </a:r>
          <a:endParaRPr lang="ru-RU" sz="18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7EEBA3-CFEB-48B3-98D7-3CC3C249BFBD}" type="parTrans" cxnId="{08C2593B-5E86-4F62-94FC-D7C4FAEFBABB}">
      <dgm:prSet/>
      <dgm:spPr/>
      <dgm:t>
        <a:bodyPr/>
        <a:lstStyle/>
        <a:p>
          <a:endParaRPr lang="ru-RU"/>
        </a:p>
      </dgm:t>
    </dgm:pt>
    <dgm:pt modelId="{574F15DE-2561-4F45-86D4-6B6BF9834C66}" type="sibTrans" cxnId="{08C2593B-5E86-4F62-94FC-D7C4FAEFBABB}">
      <dgm:prSet/>
      <dgm:spPr/>
      <dgm:t>
        <a:bodyPr/>
        <a:lstStyle/>
        <a:p>
          <a:endParaRPr lang="ru-RU"/>
        </a:p>
      </dgm:t>
    </dgm:pt>
    <dgm:pt modelId="{CF1AFD12-787F-4F29-BF50-0B252BF1309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проверка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наличия оттиска штампа «Проверено»</a:t>
          </a:r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 указанием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даты и личной подписи ответственного лица</a:t>
          </a:r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проводившего проверку денежных обязательств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документах</a:t>
          </a:r>
          <a:endParaRPr lang="ru-RU" sz="18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E9108A-E3AF-45A8-95E1-D70B8AB62240}" type="sibTrans" cxnId="{44BB1738-855B-4B6C-84B7-0C88B844CA27}">
      <dgm:prSet/>
      <dgm:spPr/>
      <dgm:t>
        <a:bodyPr/>
        <a:lstStyle/>
        <a:p>
          <a:endParaRPr lang="ru-RU"/>
        </a:p>
      </dgm:t>
    </dgm:pt>
    <dgm:pt modelId="{476DC5A9-F3F2-4223-AEFE-8403B7C7886D}" type="parTrans" cxnId="{44BB1738-855B-4B6C-84B7-0C88B844CA27}">
      <dgm:prSet/>
      <dgm:spPr/>
      <dgm:t>
        <a:bodyPr/>
        <a:lstStyle/>
        <a:p>
          <a:endParaRPr lang="ru-RU"/>
        </a:p>
      </dgm:t>
    </dgm:pt>
    <dgm:pt modelId="{BF5558A6-473F-469F-B219-4C9DC11117CE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проверка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наличия ЛБО, БА</a:t>
          </a:r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показателей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КП</a:t>
          </a:r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(на текущий месяц и остатка за предыдущий месяц) в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соответствии с кодами бюджетной классификации</a:t>
          </a:r>
          <a:endParaRPr lang="ru-RU" sz="18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18F3E7-69C5-4CA0-BCCA-F2D4141CF553}" type="parTrans" cxnId="{F0D0B0F2-45F8-40DD-B761-FED015B86EE6}">
      <dgm:prSet/>
      <dgm:spPr/>
      <dgm:t>
        <a:bodyPr/>
        <a:lstStyle/>
        <a:p>
          <a:endParaRPr lang="ru-RU"/>
        </a:p>
      </dgm:t>
    </dgm:pt>
    <dgm:pt modelId="{9F48A3F5-EF4D-4DD3-A19A-200A915A9571}" type="sibTrans" cxnId="{F0D0B0F2-45F8-40DD-B761-FED015B86EE6}">
      <dgm:prSet/>
      <dgm:spPr/>
      <dgm:t>
        <a:bodyPr/>
        <a:lstStyle/>
        <a:p>
          <a:endParaRPr lang="ru-RU"/>
        </a:p>
      </dgm:t>
    </dgm:pt>
    <dgm:pt modelId="{01691478-3740-4DAD-B803-23B5F8F7B3CD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контроль за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наличием документов, подтверждающих возникновение денежного обязательства</a:t>
          </a:r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подлежащего оплате за счет средств бюджета городского округа</a:t>
          </a:r>
          <a:endParaRPr lang="ru-RU" sz="18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DA0C36-D040-4172-9A05-1B0DFD834E60}" type="parTrans" cxnId="{ED8EA441-A6CA-4CC3-A675-677D7F7052C5}">
      <dgm:prSet/>
      <dgm:spPr/>
      <dgm:t>
        <a:bodyPr/>
        <a:lstStyle/>
        <a:p>
          <a:endParaRPr lang="ru-RU"/>
        </a:p>
      </dgm:t>
    </dgm:pt>
    <dgm:pt modelId="{F34E03CA-9D63-4C9F-9680-20BFAD793765}" type="sibTrans" cxnId="{ED8EA441-A6CA-4CC3-A675-677D7F7052C5}">
      <dgm:prSet/>
      <dgm:spPr/>
      <dgm:t>
        <a:bodyPr/>
        <a:lstStyle/>
        <a:p>
          <a:endParaRPr lang="ru-RU"/>
        </a:p>
      </dgm:t>
    </dgm:pt>
    <dgm:pt modelId="{AC158F2B-8756-4482-8640-503D4F474FF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контроль за </a:t>
          </a:r>
          <a:r>
            <a:rPr lang="ru-RU" sz="1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соответствием сведений о поставленном на учет бюджетном обязательстве </a:t>
          </a:r>
          <a:r>
            <a: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муниципальному контракту, сведениям о данном муниципальном контракте, содержащемся в предусмотренном законодательством РФ о контрактной системе в сфере закупок товаров, работ, услуг для обеспечения муниципальных нужд реестре контрактов, заключенных заказчиками</a:t>
          </a:r>
          <a:endParaRPr lang="ru-RU" sz="18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E0EF67-D9AD-4D6F-A30D-8DA64B2A93C1}" type="parTrans" cxnId="{30FD27A0-75F2-4BBE-BAFD-D44FC9C6979B}">
      <dgm:prSet/>
      <dgm:spPr/>
      <dgm:t>
        <a:bodyPr/>
        <a:lstStyle/>
        <a:p>
          <a:endParaRPr lang="ru-RU"/>
        </a:p>
      </dgm:t>
    </dgm:pt>
    <dgm:pt modelId="{D36F546E-8CF2-462A-9E0D-9D4A69FD1466}" type="sibTrans" cxnId="{30FD27A0-75F2-4BBE-BAFD-D44FC9C6979B}">
      <dgm:prSet/>
      <dgm:spPr/>
      <dgm:t>
        <a:bodyPr/>
        <a:lstStyle/>
        <a:p>
          <a:endParaRPr lang="ru-RU"/>
        </a:p>
      </dgm:t>
    </dgm:pt>
    <dgm:pt modelId="{ABCD4CDA-4FB2-4284-8DEA-158FF2D0C477}" type="pres">
      <dgm:prSet presAssocID="{BFFBE0C1-503B-4EC5-BA64-51B95F70DB0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1E6795-21DF-450E-9B3B-AB0C043A45B7}" type="pres">
      <dgm:prSet presAssocID="{9F1C10AE-F244-4C72-BF3F-941F141B7D6D}" presName="roof" presStyleLbl="dkBgShp" presStyleIdx="0" presStyleCnt="2" custLinFactNeighborX="-146" custLinFactNeighborY="-3569"/>
      <dgm:spPr/>
      <dgm:t>
        <a:bodyPr/>
        <a:lstStyle/>
        <a:p>
          <a:endParaRPr lang="ru-RU"/>
        </a:p>
      </dgm:t>
    </dgm:pt>
    <dgm:pt modelId="{93AC5380-1FC2-43DC-9019-F913885212C4}" type="pres">
      <dgm:prSet presAssocID="{9F1C10AE-F244-4C72-BF3F-941F141B7D6D}" presName="pillars" presStyleCnt="0"/>
      <dgm:spPr/>
    </dgm:pt>
    <dgm:pt modelId="{4CB7A08D-8D18-4258-978E-5A5253F33074}" type="pres">
      <dgm:prSet presAssocID="{9F1C10AE-F244-4C72-BF3F-941F141B7D6D}" presName="pillar1" presStyleLbl="node1" presStyleIdx="0" presStyleCnt="5" custScaleX="61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A86A6-1ADA-44DB-88B9-8FCD05A37DD4}" type="pres">
      <dgm:prSet presAssocID="{CF1AFD12-787F-4F29-BF50-0B252BF1309F}" presName="pillarX" presStyleLbl="node1" presStyleIdx="1" presStyleCnt="5" custScaleX="592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991DA-67EA-40D1-A0F3-BF294383FDA3}" type="pres">
      <dgm:prSet presAssocID="{BF5558A6-473F-469F-B219-4C9DC11117CE}" presName="pillarX" presStyleLbl="node1" presStyleIdx="2" presStyleCnt="5" custScaleX="58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064572-EECD-4BD6-A0E7-5878BC14C8B6}" type="pres">
      <dgm:prSet presAssocID="{01691478-3740-4DAD-B803-23B5F8F7B3CD}" presName="pillarX" presStyleLbl="node1" presStyleIdx="3" presStyleCnt="5" custScaleX="65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0BCB5-2C02-4209-BEBF-3556799675AD}" type="pres">
      <dgm:prSet presAssocID="{AC158F2B-8756-4482-8640-503D4F474FF7}" presName="pillar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4C5506-0939-4D63-A473-97F2E784CF94}" type="pres">
      <dgm:prSet presAssocID="{9F1C10AE-F244-4C72-BF3F-941F141B7D6D}" presName="base" presStyleLbl="dkBgShp" presStyleIdx="1" presStyleCnt="2"/>
      <dgm:spPr/>
    </dgm:pt>
  </dgm:ptLst>
  <dgm:cxnLst>
    <dgm:cxn modelId="{30FD27A0-75F2-4BBE-BAFD-D44FC9C6979B}" srcId="{9F1C10AE-F244-4C72-BF3F-941F141B7D6D}" destId="{AC158F2B-8756-4482-8640-503D4F474FF7}" srcOrd="4" destOrd="0" parTransId="{56E0EF67-D9AD-4D6F-A30D-8DA64B2A93C1}" sibTransId="{D36F546E-8CF2-462A-9E0D-9D4A69FD1466}"/>
    <dgm:cxn modelId="{46B758B3-F85A-44A3-BBDE-4BD2854868C3}" type="presOf" srcId="{CF1AFD12-787F-4F29-BF50-0B252BF1309F}" destId="{107A86A6-1ADA-44DB-88B9-8FCD05A37DD4}" srcOrd="0" destOrd="0" presId="urn:microsoft.com/office/officeart/2005/8/layout/hList3"/>
    <dgm:cxn modelId="{97A3907A-4B96-4647-9796-7535D997BB23}" type="presOf" srcId="{BF5558A6-473F-469F-B219-4C9DC11117CE}" destId="{9EF991DA-67EA-40D1-A0F3-BF294383FDA3}" srcOrd="0" destOrd="0" presId="urn:microsoft.com/office/officeart/2005/8/layout/hList3"/>
    <dgm:cxn modelId="{44BB1738-855B-4B6C-84B7-0C88B844CA27}" srcId="{9F1C10AE-F244-4C72-BF3F-941F141B7D6D}" destId="{CF1AFD12-787F-4F29-BF50-0B252BF1309F}" srcOrd="1" destOrd="0" parTransId="{476DC5A9-F3F2-4223-AEFE-8403B7C7886D}" sibTransId="{29E9108A-E3AF-45A8-95E1-D70B8AB62240}"/>
    <dgm:cxn modelId="{1F9A736F-CB7D-46CF-A3ED-16D459FB592B}" type="presOf" srcId="{01691478-3740-4DAD-B803-23B5F8F7B3CD}" destId="{AD064572-EECD-4BD6-A0E7-5878BC14C8B6}" srcOrd="0" destOrd="0" presId="urn:microsoft.com/office/officeart/2005/8/layout/hList3"/>
    <dgm:cxn modelId="{525F9340-6A09-4A7B-AED0-7EAAA528D2B7}" type="presOf" srcId="{EE447DC5-E11E-455D-BCA4-98F5DBD63902}" destId="{4CB7A08D-8D18-4258-978E-5A5253F33074}" srcOrd="0" destOrd="0" presId="urn:microsoft.com/office/officeart/2005/8/layout/hList3"/>
    <dgm:cxn modelId="{6758D317-46E3-4020-8417-723636AAEDAB}" type="presOf" srcId="{AC158F2B-8756-4482-8640-503D4F474FF7}" destId="{7100BCB5-2C02-4209-BEBF-3556799675AD}" srcOrd="0" destOrd="0" presId="urn:microsoft.com/office/officeart/2005/8/layout/hList3"/>
    <dgm:cxn modelId="{0D188C6F-CF7B-4CEA-9405-C324622FE97E}" srcId="{BFFBE0C1-503B-4EC5-BA64-51B95F70DB03}" destId="{9F1C10AE-F244-4C72-BF3F-941F141B7D6D}" srcOrd="0" destOrd="0" parTransId="{BDCD8D2B-D19E-4992-8CA3-7CE9E082031F}" sibTransId="{B68472B1-7D11-459F-9977-9BA71696C471}"/>
    <dgm:cxn modelId="{22E6667C-EA52-4DB7-99EF-A2A96E515368}" type="presOf" srcId="{9F1C10AE-F244-4C72-BF3F-941F141B7D6D}" destId="{E91E6795-21DF-450E-9B3B-AB0C043A45B7}" srcOrd="0" destOrd="0" presId="urn:microsoft.com/office/officeart/2005/8/layout/hList3"/>
    <dgm:cxn modelId="{08C2593B-5E86-4F62-94FC-D7C4FAEFBABB}" srcId="{9F1C10AE-F244-4C72-BF3F-941F141B7D6D}" destId="{EE447DC5-E11E-455D-BCA4-98F5DBD63902}" srcOrd="0" destOrd="0" parTransId="{347EEBA3-CFEB-48B3-98D7-3CC3C249BFBD}" sibTransId="{574F15DE-2561-4F45-86D4-6B6BF9834C66}"/>
    <dgm:cxn modelId="{21AFD35F-585F-44C8-8616-46BDB59B71FB}" type="presOf" srcId="{BFFBE0C1-503B-4EC5-BA64-51B95F70DB03}" destId="{ABCD4CDA-4FB2-4284-8DEA-158FF2D0C477}" srcOrd="0" destOrd="0" presId="urn:microsoft.com/office/officeart/2005/8/layout/hList3"/>
    <dgm:cxn modelId="{ED8EA441-A6CA-4CC3-A675-677D7F7052C5}" srcId="{9F1C10AE-F244-4C72-BF3F-941F141B7D6D}" destId="{01691478-3740-4DAD-B803-23B5F8F7B3CD}" srcOrd="3" destOrd="0" parTransId="{AFDA0C36-D040-4172-9A05-1B0DFD834E60}" sibTransId="{F34E03CA-9D63-4C9F-9680-20BFAD793765}"/>
    <dgm:cxn modelId="{F0D0B0F2-45F8-40DD-B761-FED015B86EE6}" srcId="{9F1C10AE-F244-4C72-BF3F-941F141B7D6D}" destId="{BF5558A6-473F-469F-B219-4C9DC11117CE}" srcOrd="2" destOrd="0" parTransId="{3C18F3E7-69C5-4CA0-BCCA-F2D4141CF553}" sibTransId="{9F48A3F5-EF4D-4DD3-A19A-200A915A9571}"/>
    <dgm:cxn modelId="{CBC9BE86-25A0-4C9A-9AA3-08634C4AC901}" type="presParOf" srcId="{ABCD4CDA-4FB2-4284-8DEA-158FF2D0C477}" destId="{E91E6795-21DF-450E-9B3B-AB0C043A45B7}" srcOrd="0" destOrd="0" presId="urn:microsoft.com/office/officeart/2005/8/layout/hList3"/>
    <dgm:cxn modelId="{2FD587F2-2675-4C4E-822B-0F6D206B3C35}" type="presParOf" srcId="{ABCD4CDA-4FB2-4284-8DEA-158FF2D0C477}" destId="{93AC5380-1FC2-43DC-9019-F913885212C4}" srcOrd="1" destOrd="0" presId="urn:microsoft.com/office/officeart/2005/8/layout/hList3"/>
    <dgm:cxn modelId="{AC61D071-7479-4C17-956D-BCAEA822B08C}" type="presParOf" srcId="{93AC5380-1FC2-43DC-9019-F913885212C4}" destId="{4CB7A08D-8D18-4258-978E-5A5253F33074}" srcOrd="0" destOrd="0" presId="urn:microsoft.com/office/officeart/2005/8/layout/hList3"/>
    <dgm:cxn modelId="{37D595AD-1E6B-4642-B48A-6AAF0C2CCA4C}" type="presParOf" srcId="{93AC5380-1FC2-43DC-9019-F913885212C4}" destId="{107A86A6-1ADA-44DB-88B9-8FCD05A37DD4}" srcOrd="1" destOrd="0" presId="urn:microsoft.com/office/officeart/2005/8/layout/hList3"/>
    <dgm:cxn modelId="{2225F88C-4C3A-4952-81B3-9CC505C40083}" type="presParOf" srcId="{93AC5380-1FC2-43DC-9019-F913885212C4}" destId="{9EF991DA-67EA-40D1-A0F3-BF294383FDA3}" srcOrd="2" destOrd="0" presId="urn:microsoft.com/office/officeart/2005/8/layout/hList3"/>
    <dgm:cxn modelId="{9D1752DE-9660-469F-8CF6-3928E76FED3B}" type="presParOf" srcId="{93AC5380-1FC2-43DC-9019-F913885212C4}" destId="{AD064572-EECD-4BD6-A0E7-5878BC14C8B6}" srcOrd="3" destOrd="0" presId="urn:microsoft.com/office/officeart/2005/8/layout/hList3"/>
    <dgm:cxn modelId="{B938440D-5FB5-460C-9F2D-8FDC3F99B4DA}" type="presParOf" srcId="{93AC5380-1FC2-43DC-9019-F913885212C4}" destId="{7100BCB5-2C02-4209-BEBF-3556799675AD}" srcOrd="4" destOrd="0" presId="urn:microsoft.com/office/officeart/2005/8/layout/hList3"/>
    <dgm:cxn modelId="{3F2ABBAC-9134-4EE9-8DB8-843A42C12BE4}" type="presParOf" srcId="{ABCD4CDA-4FB2-4284-8DEA-158FF2D0C477}" destId="{1D4C5506-0939-4D63-A473-97F2E784CF9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8B5B0-C8EC-4B5A-A14C-1842BDDE7A94}">
      <dsp:nvSpPr>
        <dsp:cNvPr id="0" name=""/>
        <dsp:cNvSpPr/>
      </dsp:nvSpPr>
      <dsp:spPr>
        <a:xfrm>
          <a:off x="0" y="0"/>
          <a:ext cx="12192000" cy="1438175"/>
        </a:xfrm>
        <a:prstGeom prst="roundRect">
          <a:avLst>
            <a:gd name="adj" fmla="val 10000"/>
          </a:avLst>
        </a:prstGeom>
        <a:solidFill>
          <a:schemeClr val="bg1">
            <a:lumMod val="5000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Устав Петропавловск-Камчатского городского округа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82217" y="0"/>
        <a:ext cx="9609782" cy="1438175"/>
      </dsp:txXfrm>
    </dsp:sp>
    <dsp:sp modelId="{C0593482-55AB-4D18-A65A-4E8EC2D13804}">
      <dsp:nvSpPr>
        <dsp:cNvPr id="0" name=""/>
        <dsp:cNvSpPr/>
      </dsp:nvSpPr>
      <dsp:spPr>
        <a:xfrm>
          <a:off x="143817" y="143817"/>
          <a:ext cx="2438400" cy="115054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035478-A15A-4927-AD97-B46247750358}">
      <dsp:nvSpPr>
        <dsp:cNvPr id="0" name=""/>
        <dsp:cNvSpPr/>
      </dsp:nvSpPr>
      <dsp:spPr>
        <a:xfrm>
          <a:off x="0" y="1581993"/>
          <a:ext cx="12192000" cy="1438175"/>
        </a:xfrm>
        <a:prstGeom prst="roundRect">
          <a:avLst>
            <a:gd name="adj" fmla="val 10000"/>
          </a:avLst>
        </a:prstGeom>
        <a:solidFill>
          <a:schemeClr val="bg1">
            <a:lumMod val="5000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Городской Думы Петропавловск-Камчатского городского округа Камчатского края от 27.12.2013 № 173-нд «О бюджетном устройстве и бюджетном процессе в Петропавловск-Камчатском городском округе» (далее – Решение № 173-нд)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82217" y="1581993"/>
        <a:ext cx="9609782" cy="1438175"/>
      </dsp:txXfrm>
    </dsp:sp>
    <dsp:sp modelId="{FBB105D2-DC4E-4802-9E03-A2FF0BF47CBA}">
      <dsp:nvSpPr>
        <dsp:cNvPr id="0" name=""/>
        <dsp:cNvSpPr/>
      </dsp:nvSpPr>
      <dsp:spPr>
        <a:xfrm>
          <a:off x="143817" y="1725810"/>
          <a:ext cx="2438400" cy="115054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039CC1-2491-4FBA-A148-7785EED10A82}">
      <dsp:nvSpPr>
        <dsp:cNvPr id="0" name=""/>
        <dsp:cNvSpPr/>
      </dsp:nvSpPr>
      <dsp:spPr>
        <a:xfrm>
          <a:off x="0" y="3163986"/>
          <a:ext cx="12192000" cy="1438175"/>
        </a:xfrm>
        <a:prstGeom prst="roundRect">
          <a:avLst>
            <a:gd name="adj" fmla="val 10000"/>
          </a:avLst>
        </a:prstGeom>
        <a:solidFill>
          <a:schemeClr val="bg1">
            <a:lumMod val="5000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муниципальные правовые акты регулирующие бюджетные правоотношения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82217" y="3163986"/>
        <a:ext cx="9609782" cy="1438175"/>
      </dsp:txXfrm>
    </dsp:sp>
    <dsp:sp modelId="{8485A9FD-406E-4ACE-BCDF-81F88122AA68}">
      <dsp:nvSpPr>
        <dsp:cNvPr id="0" name=""/>
        <dsp:cNvSpPr/>
      </dsp:nvSpPr>
      <dsp:spPr>
        <a:xfrm>
          <a:off x="143817" y="3307803"/>
          <a:ext cx="2438400" cy="115054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/>
          <a:stretch>
            <a:fillRect/>
          </a:stretch>
        </a:blip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564099-0F5B-4804-8952-0ED517033816}">
      <dsp:nvSpPr>
        <dsp:cNvPr id="0" name=""/>
        <dsp:cNvSpPr/>
      </dsp:nvSpPr>
      <dsp:spPr>
        <a:xfrm>
          <a:off x="1321772" y="143648"/>
          <a:ext cx="8765282" cy="4903681"/>
        </a:xfrm>
        <a:prstGeom prst="circularArrow">
          <a:avLst>
            <a:gd name="adj1" fmla="val 5274"/>
            <a:gd name="adj2" fmla="val 312630"/>
            <a:gd name="adj3" fmla="val 13896583"/>
            <a:gd name="adj4" fmla="val 17323829"/>
            <a:gd name="adj5" fmla="val 5477"/>
          </a:avLst>
        </a:prstGeom>
        <a:solidFill>
          <a:srgbClr val="000099"/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CF0677-97CB-4943-BB35-D772268A5EBB}">
      <dsp:nvSpPr>
        <dsp:cNvPr id="0" name=""/>
        <dsp:cNvSpPr/>
      </dsp:nvSpPr>
      <dsp:spPr>
        <a:xfrm>
          <a:off x="4600710" y="11004"/>
          <a:ext cx="2207406" cy="1389921"/>
        </a:xfrm>
        <a:prstGeom prst="roundRect">
          <a:avLst/>
        </a:prstGeom>
        <a:solidFill>
          <a:srgbClr val="0F089A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проекта бюджета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68560" y="78854"/>
        <a:ext cx="2071706" cy="1254221"/>
      </dsp:txXfrm>
    </dsp:sp>
    <dsp:sp modelId="{182287EA-1E56-44F5-8AF2-603405116DE4}">
      <dsp:nvSpPr>
        <dsp:cNvPr id="0" name=""/>
        <dsp:cNvSpPr/>
      </dsp:nvSpPr>
      <dsp:spPr>
        <a:xfrm>
          <a:off x="8523127" y="470040"/>
          <a:ext cx="2717305" cy="1300585"/>
        </a:xfrm>
        <a:prstGeom prst="roundRect">
          <a:avLst/>
        </a:prstGeom>
        <a:solidFill>
          <a:schemeClr val="accent2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проекта бюджета</a:t>
          </a:r>
          <a:endParaRPr lang="ru-RU" sz="20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86616" y="533529"/>
        <a:ext cx="2590327" cy="1173607"/>
      </dsp:txXfrm>
    </dsp:sp>
    <dsp:sp modelId="{D7539587-F973-4253-B0A1-93E3CE722CE3}">
      <dsp:nvSpPr>
        <dsp:cNvPr id="0" name=""/>
        <dsp:cNvSpPr/>
      </dsp:nvSpPr>
      <dsp:spPr>
        <a:xfrm>
          <a:off x="8478880" y="3310996"/>
          <a:ext cx="2859800" cy="1392764"/>
        </a:xfrm>
        <a:prstGeom prst="roundRect">
          <a:avLst/>
        </a:prstGeom>
        <a:solidFill>
          <a:srgbClr val="FF9933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Утверждение бюджета</a:t>
          </a:r>
          <a:endParaRPr lang="ru-RU" sz="20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46869" y="3378985"/>
        <a:ext cx="2723822" cy="1256786"/>
      </dsp:txXfrm>
    </dsp:sp>
    <dsp:sp modelId="{40978007-0DD5-40B6-97B8-70364FB32D45}">
      <dsp:nvSpPr>
        <dsp:cNvPr id="0" name=""/>
        <dsp:cNvSpPr/>
      </dsp:nvSpPr>
      <dsp:spPr>
        <a:xfrm>
          <a:off x="4386833" y="3833728"/>
          <a:ext cx="3430600" cy="1291189"/>
        </a:xfrm>
        <a:prstGeom prst="roundRect">
          <a:avLst/>
        </a:prstGeom>
        <a:solidFill>
          <a:schemeClr val="accent1">
            <a:lumMod val="5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49864" y="3896759"/>
        <a:ext cx="3304538" cy="1165127"/>
      </dsp:txXfrm>
    </dsp:sp>
    <dsp:sp modelId="{9C1A4937-BDD2-4054-9D4A-9E80F4134456}">
      <dsp:nvSpPr>
        <dsp:cNvPr id="0" name=""/>
        <dsp:cNvSpPr/>
      </dsp:nvSpPr>
      <dsp:spPr>
        <a:xfrm>
          <a:off x="611667" y="3202856"/>
          <a:ext cx="3057986" cy="972705"/>
        </a:xfrm>
        <a:prstGeom prst="roundRect">
          <a:avLst/>
        </a:prstGeom>
        <a:solidFill>
          <a:srgbClr val="0066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отчетности об исполнении бюджета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9151" y="3250340"/>
        <a:ext cx="2963018" cy="877737"/>
      </dsp:txXfrm>
    </dsp:sp>
    <dsp:sp modelId="{ECBBA810-F2AC-48D3-932C-4D310A674B08}">
      <dsp:nvSpPr>
        <dsp:cNvPr id="0" name=""/>
        <dsp:cNvSpPr/>
      </dsp:nvSpPr>
      <dsp:spPr>
        <a:xfrm>
          <a:off x="455754" y="604059"/>
          <a:ext cx="3074343" cy="1237078"/>
        </a:xfrm>
        <a:prstGeom prst="roundRect">
          <a:avLst/>
        </a:prstGeom>
        <a:solidFill>
          <a:srgbClr val="00CC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Утверждение отчета об исполнении бюджета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6143" y="664448"/>
        <a:ext cx="2953565" cy="11163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13801-20CF-440F-9934-C452194853E1}">
      <dsp:nvSpPr>
        <dsp:cNvPr id="0" name=""/>
        <dsp:cNvSpPr/>
      </dsp:nvSpPr>
      <dsp:spPr>
        <a:xfrm>
          <a:off x="10715" y="249772"/>
          <a:ext cx="3202781" cy="246213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Некачественное прогнозирование доходов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(необходимость уточнения в течение года)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829" y="321886"/>
        <a:ext cx="3058553" cy="2317910"/>
      </dsp:txXfrm>
    </dsp:sp>
    <dsp:sp modelId="{4AAE3828-60DF-422E-82BB-5299E6467FD3}">
      <dsp:nvSpPr>
        <dsp:cNvPr id="0" name=""/>
        <dsp:cNvSpPr/>
      </dsp:nvSpPr>
      <dsp:spPr>
        <a:xfrm>
          <a:off x="7746542" y="1036198"/>
          <a:ext cx="1254956" cy="7942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Риски</a:t>
          </a:r>
          <a:endParaRPr lang="ru-RU" sz="24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46542" y="1195056"/>
        <a:ext cx="1016669" cy="476573"/>
      </dsp:txXfrm>
    </dsp:sp>
    <dsp:sp modelId="{908760C0-A9E6-4F68-8F2A-049DF1A3CAC4}">
      <dsp:nvSpPr>
        <dsp:cNvPr id="0" name=""/>
        <dsp:cNvSpPr/>
      </dsp:nvSpPr>
      <dsp:spPr>
        <a:xfrm>
          <a:off x="4494609" y="249772"/>
          <a:ext cx="3202781" cy="246213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01953"/>
            <a:satOff val="23688"/>
            <a:lumOff val="265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Невозможность точного планирования  расходов, неисполнение расходов</a:t>
          </a:r>
          <a:endParaRPr lang="ru-RU" sz="24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66723" y="321886"/>
        <a:ext cx="3058553" cy="2317910"/>
      </dsp:txXfrm>
    </dsp:sp>
    <dsp:sp modelId="{C6511CFF-47C6-458E-895D-5D35156E0A19}">
      <dsp:nvSpPr>
        <dsp:cNvPr id="0" name=""/>
        <dsp:cNvSpPr/>
      </dsp:nvSpPr>
      <dsp:spPr>
        <a:xfrm>
          <a:off x="3223954" y="1048073"/>
          <a:ext cx="1336170" cy="7942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475295"/>
            <a:satOff val="8411"/>
            <a:lumOff val="2713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Следствие</a:t>
          </a:r>
          <a:endParaRPr lang="ru-RU" sz="18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23954" y="1206931"/>
        <a:ext cx="1097883" cy="476573"/>
      </dsp:txXfrm>
    </dsp:sp>
    <dsp:sp modelId="{2DA9DED2-0DE0-4989-AD60-324F16E773AB}">
      <dsp:nvSpPr>
        <dsp:cNvPr id="0" name=""/>
        <dsp:cNvSpPr/>
      </dsp:nvSpPr>
      <dsp:spPr>
        <a:xfrm>
          <a:off x="8978503" y="249772"/>
          <a:ext cx="3202781" cy="246213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01953"/>
            <a:satOff val="23688"/>
            <a:lumOff val="265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сокращение расходов                  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срыв закупок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образование кредиторской задолженности </a:t>
          </a:r>
          <a:endParaRPr lang="ru-RU" sz="2300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50617" y="321886"/>
        <a:ext cx="3058553" cy="23179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13801-20CF-440F-9934-C452194853E1}">
      <dsp:nvSpPr>
        <dsp:cNvPr id="0" name=""/>
        <dsp:cNvSpPr/>
      </dsp:nvSpPr>
      <dsp:spPr>
        <a:xfrm>
          <a:off x="10715" y="520007"/>
          <a:ext cx="3202781" cy="192166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Качественное прогнозирование доходов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999" y="576291"/>
        <a:ext cx="3090213" cy="1809100"/>
      </dsp:txXfrm>
    </dsp:sp>
    <dsp:sp modelId="{4AAE3828-60DF-422E-82BB-5299E6467FD3}">
      <dsp:nvSpPr>
        <dsp:cNvPr id="0" name=""/>
        <dsp:cNvSpPr/>
      </dsp:nvSpPr>
      <dsp:spPr>
        <a:xfrm>
          <a:off x="7746542" y="1036198"/>
          <a:ext cx="1254956" cy="7942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Риски</a:t>
          </a:r>
          <a:endParaRPr lang="ru-RU" sz="24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46542" y="1195056"/>
        <a:ext cx="1016669" cy="476573"/>
      </dsp:txXfrm>
    </dsp:sp>
    <dsp:sp modelId="{908760C0-A9E6-4F68-8F2A-049DF1A3CAC4}">
      <dsp:nvSpPr>
        <dsp:cNvPr id="0" name=""/>
        <dsp:cNvSpPr/>
      </dsp:nvSpPr>
      <dsp:spPr>
        <a:xfrm>
          <a:off x="4494609" y="520007"/>
          <a:ext cx="3202781" cy="192166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01953"/>
            <a:satOff val="23688"/>
            <a:lumOff val="265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Планирование  расходов без риска снижения в течение года</a:t>
          </a:r>
          <a:endParaRPr lang="ru-RU" sz="24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0893" y="576291"/>
        <a:ext cx="3090213" cy="1809100"/>
      </dsp:txXfrm>
    </dsp:sp>
    <dsp:sp modelId="{C6511CFF-47C6-458E-895D-5D35156E0A19}">
      <dsp:nvSpPr>
        <dsp:cNvPr id="0" name=""/>
        <dsp:cNvSpPr/>
      </dsp:nvSpPr>
      <dsp:spPr>
        <a:xfrm>
          <a:off x="3223954" y="1048073"/>
          <a:ext cx="1336170" cy="7942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475295"/>
            <a:satOff val="8411"/>
            <a:lumOff val="2713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Следствие</a:t>
          </a:r>
          <a:endParaRPr lang="ru-RU" sz="18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23954" y="1206931"/>
        <a:ext cx="1097883" cy="476573"/>
      </dsp:txXfrm>
    </dsp:sp>
    <dsp:sp modelId="{2DA9DED2-0DE0-4989-AD60-324F16E773AB}">
      <dsp:nvSpPr>
        <dsp:cNvPr id="0" name=""/>
        <dsp:cNvSpPr/>
      </dsp:nvSpPr>
      <dsp:spPr>
        <a:xfrm>
          <a:off x="8978503" y="520007"/>
          <a:ext cx="3202781" cy="192166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01953"/>
            <a:satOff val="23688"/>
            <a:lumOff val="265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отсутствуют</a:t>
          </a:r>
          <a:endParaRPr lang="ru-RU" sz="4100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34787" y="576291"/>
        <a:ext cx="3090213" cy="18091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319088-BD42-4529-8482-55ED8A54351E}">
      <dsp:nvSpPr>
        <dsp:cNvPr id="0" name=""/>
        <dsp:cNvSpPr/>
      </dsp:nvSpPr>
      <dsp:spPr>
        <a:xfrm>
          <a:off x="4246420" y="2530755"/>
          <a:ext cx="3699159" cy="1589484"/>
        </a:xfrm>
        <a:prstGeom prst="ellipse">
          <a:avLst/>
        </a:prstGeom>
        <a:solidFill>
          <a:srgbClr val="FFFF00"/>
        </a:solidFill>
        <a:ln w="57150">
          <a:solidFill>
            <a:srgbClr val="00B050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150"/>
            </a:spcAft>
          </a:pPr>
          <a:r>
            <a:rPr lang="ru-RU" sz="44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</a:t>
          </a:r>
          <a:r>
            <a:rPr lang="ru-RU" sz="63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5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5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</a:t>
          </a:r>
          <a:r>
            <a:rPr lang="ru-RU" sz="34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ДОП. БА </a:t>
          </a:r>
          <a:endParaRPr lang="ru-RU" sz="34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88149" y="2763530"/>
        <a:ext cx="2615701" cy="1123934"/>
      </dsp:txXfrm>
    </dsp:sp>
    <dsp:sp modelId="{0CBA5FD2-87F9-403F-8F86-A168A687EB77}">
      <dsp:nvSpPr>
        <dsp:cNvPr id="0" name=""/>
        <dsp:cNvSpPr/>
      </dsp:nvSpPr>
      <dsp:spPr>
        <a:xfrm rot="16200000">
          <a:off x="5786768" y="4126434"/>
          <a:ext cx="618463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67832" y="4315583"/>
        <a:ext cx="456336" cy="324254"/>
      </dsp:txXfrm>
    </dsp:sp>
    <dsp:sp modelId="{D84959FB-F9D0-4F8A-A69D-71CCD2AB8642}">
      <dsp:nvSpPr>
        <dsp:cNvPr id="0" name=""/>
        <dsp:cNvSpPr/>
      </dsp:nvSpPr>
      <dsp:spPr>
        <a:xfrm>
          <a:off x="592783" y="-48000"/>
          <a:ext cx="11006432" cy="1985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Дополнительно полученные доходы и </a:t>
          </a:r>
          <a:r>
            <a:rPr lang="ru-RU" sz="2400" b="1" u="sng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экономию </a:t>
          </a:r>
          <a:r>
            <a:rPr lang="ru-RU" sz="2400" b="1" u="sng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конкурсов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распределяет Управление финансов по поручению Главы администрации </a:t>
          </a:r>
          <a:endParaRPr lang="ru-RU" sz="2000" b="1" u="sng" kern="1200" dirty="0" smtClean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(в </a:t>
          </a:r>
          <a:r>
            <a:rPr lang="ru-RU" sz="2200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среднем рост доходов 4 % от первоначально запланированных)</a:t>
          </a:r>
          <a:endParaRPr lang="ru-RU" sz="2200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04638" y="242824"/>
        <a:ext cx="7782722" cy="1404221"/>
      </dsp:txXfrm>
    </dsp:sp>
    <dsp:sp modelId="{10044A95-5D3C-43A1-BEFB-71B2F34BA20D}">
      <dsp:nvSpPr>
        <dsp:cNvPr id="0" name=""/>
        <dsp:cNvSpPr/>
      </dsp:nvSpPr>
      <dsp:spPr>
        <a:xfrm rot="21460488">
          <a:off x="3510895" y="2925911"/>
          <a:ext cx="779568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10962" y="3037285"/>
        <a:ext cx="617441" cy="324254"/>
      </dsp:txXfrm>
    </dsp:sp>
    <dsp:sp modelId="{E40C15B5-E5EC-447F-B787-0DF978406B54}">
      <dsp:nvSpPr>
        <dsp:cNvPr id="0" name=""/>
        <dsp:cNvSpPr/>
      </dsp:nvSpPr>
      <dsp:spPr>
        <a:xfrm>
          <a:off x="8719850" y="2353721"/>
          <a:ext cx="3472149" cy="1589484"/>
        </a:xfrm>
        <a:prstGeom prst="ellipse">
          <a:avLst/>
        </a:prstGeom>
        <a:solidFill>
          <a:schemeClr val="accent6">
            <a:lumMod val="90000"/>
          </a:schemeClr>
        </a:solidFill>
        <a:ln w="57150">
          <a:solidFill>
            <a:srgbClr val="FF0000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100000"/>
            </a:lnSpc>
            <a:spcBef>
              <a:spcPct val="0"/>
            </a:spcBef>
            <a:spcAft>
              <a:spcPts val="150"/>
            </a:spcAft>
          </a:pPr>
          <a:r>
            <a:rPr lang="ru-RU" sz="44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</a:t>
          </a:r>
          <a:r>
            <a:rPr lang="ru-RU" sz="56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5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 lvl="0" algn="ctr" defTabSz="1955800">
            <a:lnSpc>
              <a:spcPct val="100000"/>
            </a:lnSpc>
            <a:spcBef>
              <a:spcPct val="0"/>
            </a:spcBef>
            <a:spcAft>
              <a:spcPts val="170"/>
            </a:spcAft>
          </a:pPr>
          <a:r>
            <a:rPr lang="ru-RU" sz="35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БА</a:t>
          </a:r>
          <a:endParaRPr lang="ru-RU" sz="35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228334" y="2586496"/>
        <a:ext cx="2455181" cy="1123934"/>
      </dsp:txXfrm>
    </dsp:sp>
    <dsp:sp modelId="{0DA1A780-2784-4CBB-9DDD-BC6CCF36CAC9}">
      <dsp:nvSpPr>
        <dsp:cNvPr id="0" name=""/>
        <dsp:cNvSpPr/>
      </dsp:nvSpPr>
      <dsp:spPr>
        <a:xfrm rot="5400000">
          <a:off x="5830363" y="1870858"/>
          <a:ext cx="418552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93146" y="1916160"/>
        <a:ext cx="292986" cy="324254"/>
      </dsp:txXfrm>
    </dsp:sp>
    <dsp:sp modelId="{5ADFB065-65E1-45D6-B825-415B141B3B7A}">
      <dsp:nvSpPr>
        <dsp:cNvPr id="0" name=""/>
        <dsp:cNvSpPr/>
      </dsp:nvSpPr>
      <dsp:spPr>
        <a:xfrm>
          <a:off x="4201509" y="4530263"/>
          <a:ext cx="3788981" cy="1397490"/>
        </a:xfrm>
        <a:prstGeom prst="ellipse">
          <a:avLst/>
        </a:prstGeom>
        <a:solidFill>
          <a:srgbClr val="CC99FF"/>
        </a:solidFill>
        <a:ln w="57150">
          <a:solidFill>
            <a:srgbClr val="FF0000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150"/>
            </a:spcAft>
          </a:pPr>
          <a:r>
            <a:rPr lang="ru-RU" sz="44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 </a:t>
          </a:r>
          <a:r>
            <a:rPr lang="ru-RU" sz="35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БА</a:t>
          </a:r>
          <a:endParaRPr lang="ru-RU" sz="3500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56392" y="4734921"/>
        <a:ext cx="2679215" cy="988174"/>
      </dsp:txXfrm>
    </dsp:sp>
    <dsp:sp modelId="{F781A6E4-565A-40CE-8F19-EBE6E6919302}">
      <dsp:nvSpPr>
        <dsp:cNvPr id="0" name=""/>
        <dsp:cNvSpPr/>
      </dsp:nvSpPr>
      <dsp:spPr>
        <a:xfrm rot="10800000">
          <a:off x="7927928" y="2919044"/>
          <a:ext cx="745730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8090055" y="3027129"/>
        <a:ext cx="583603" cy="324254"/>
      </dsp:txXfrm>
    </dsp:sp>
    <dsp:sp modelId="{5F97D544-2EED-4B0E-B08A-3323D55AC497}">
      <dsp:nvSpPr>
        <dsp:cNvPr id="0" name=""/>
        <dsp:cNvSpPr/>
      </dsp:nvSpPr>
      <dsp:spPr>
        <a:xfrm>
          <a:off x="0" y="2427556"/>
          <a:ext cx="3449403" cy="1589484"/>
        </a:xfrm>
        <a:prstGeom prst="ellipse">
          <a:avLst/>
        </a:prstGeom>
        <a:solidFill>
          <a:srgbClr val="00FF99"/>
        </a:solidFill>
        <a:ln w="57150">
          <a:solidFill>
            <a:srgbClr val="FF0000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100000"/>
            </a:lnSpc>
            <a:spcBef>
              <a:spcPct val="0"/>
            </a:spcBef>
            <a:spcAft>
              <a:spcPts val="150"/>
            </a:spcAft>
          </a:pPr>
          <a:r>
            <a:rPr lang="ru-RU" sz="4400" b="1" kern="120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</a:t>
          </a:r>
          <a:r>
            <a:rPr lang="ru-RU" sz="5600" b="1" kern="120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500" b="1" kern="120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sz="3500" b="1" kern="1200" dirty="0" smtClean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955800">
            <a:lnSpc>
              <a:spcPct val="100000"/>
            </a:lnSpc>
            <a:spcBef>
              <a:spcPct val="0"/>
            </a:spcBef>
            <a:spcAft>
              <a:spcPts val="170"/>
            </a:spcAft>
          </a:pPr>
          <a:r>
            <a:rPr lang="ru-RU" sz="3500" b="1" kern="120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БА</a:t>
          </a:r>
          <a:endParaRPr lang="ru-RU" sz="3500" b="1" kern="1200" dirty="0">
            <a:solidFill>
              <a:schemeClr val="bg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5153" y="2660331"/>
        <a:ext cx="2439097" cy="11239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73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89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33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1373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79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3065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20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445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49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7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26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02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4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7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1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/>
              <a:t>04.08.2016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51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1073" y="950026"/>
            <a:ext cx="11606749" cy="50588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процесс в Петропавловск-Камчатском городском округе</a:t>
            </a:r>
            <a:br>
              <a:rPr lang="ru-RU" sz="5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формирования и </a:t>
            </a:r>
            <a:b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 бюджета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282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638866"/>
          </a:xfrm>
        </p:spPr>
        <p:txBody>
          <a:bodyPr anchor="t">
            <a:no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ФОРМИРОВАНИЕ доходной части БЮДЖЕТА</a:t>
            </a:r>
            <a:endParaRPr lang="ru-RU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16067"/>
            <a:ext cx="12089080" cy="4392956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-1" y="1485440"/>
            <a:ext cx="1208908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57200" algn="just"/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Прогнозирование </a:t>
            </a:r>
            <a:r>
              <a:rPr lang="ru-RU" sz="3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доходов городского округа администрируемых органами администрации городского округа, осуществляется в </a:t>
            </a:r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соответствии: </a:t>
            </a:r>
          </a:p>
          <a:p>
            <a:pPr marL="0" lvl="1" indent="457200" algn="just">
              <a:buFontTx/>
              <a:buChar char="-"/>
            </a:pPr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3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статьей 160.1 Бюджетного Кодекса Российской </a:t>
            </a:r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Федерации;</a:t>
            </a:r>
          </a:p>
          <a:p>
            <a:pPr marL="0" lvl="1" indent="457200" algn="just">
              <a:buFontTx/>
              <a:buChar char="-"/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МЕТОДИКОЙ</a:t>
            </a:r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прогнозирования поступлений доходов в бюджет городского </a:t>
            </a:r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округа, утверждаемой главным администратором доходов в соответствии с постановлением администрации Петропавловск-Камчатского городского округа от 22.12.2012    № 3506</a:t>
            </a:r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400" dirty="0">
              <a:solidFill>
                <a:schemeClr val="bg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784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0" y="809924"/>
            <a:ext cx="12192000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ru-RU" sz="35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администраторам (администраторам) доходов бюджета городского округа при прогнозировании доходов необходимо обеспечить качество и точность прогнозирования доходов</a:t>
            </a:r>
            <a:r>
              <a:rPr lang="ru-RU" sz="4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5817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0" y="809924"/>
            <a:ext cx="121920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ru-RU" sz="35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ru-RU" sz="35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51976554"/>
              </p:ext>
            </p:extLst>
          </p:nvPr>
        </p:nvGraphicFramePr>
        <p:xfrm>
          <a:off x="0" y="897797"/>
          <a:ext cx="12192000" cy="2961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794228870"/>
              </p:ext>
            </p:extLst>
          </p:nvPr>
        </p:nvGraphicFramePr>
        <p:xfrm>
          <a:off x="0" y="3793397"/>
          <a:ext cx="12192000" cy="2961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431705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757363"/>
            <a:ext cx="12192000" cy="5100637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4"/>
            <a:ext cx="12192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ФОРМИРОВАНИЕ РАСХОДНОЙ ЧАСТИ БЮДЖЕТА </a:t>
            </a:r>
          </a:p>
          <a:p>
            <a:pPr indent="450215" algn="just"/>
            <a:endParaRPr lang="ru-RU" sz="2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проекта бюджета городского округа осуществляется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ПРОГРАММНО-ЦЕЛЕВОМ ФОРМАТЕ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 соответствии с Методикой планирования, в пределах доведенных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ПРЕДЕЛЬНЫХ ОБЪЕМОВ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ассигнований.</a:t>
            </a:r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209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57548"/>
            <a:ext cx="11919883" cy="5100452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4"/>
            <a:ext cx="1219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направлениями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бюджетной политики Петропавловск-Камчатского городского округа </a:t>
            </a:r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2016-2018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определены:</a:t>
            </a:r>
          </a:p>
          <a:p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Приоритетные направления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бюджета городского округа:</a:t>
            </a:r>
          </a:p>
          <a:p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3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принципа адресности и нуждаемости при оказании социальной поддержки;</a:t>
            </a:r>
          </a:p>
          <a:p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3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погашение долговых обязательств городского </a:t>
            </a:r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округа;</a:t>
            </a:r>
          </a:p>
          <a:p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3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инфраструктуры городского округа</a:t>
            </a:r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2420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57548"/>
            <a:ext cx="11919883" cy="5100452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4"/>
            <a:ext cx="12192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800" b="1" dirty="0"/>
              <a:t>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Первоочередные расходы 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городского округа:</a:t>
            </a:r>
          </a:p>
          <a:p>
            <a:pPr indent="457200"/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труда (с начислениями);</a:t>
            </a:r>
          </a:p>
          <a:p>
            <a:pPr indent="457200"/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мер социальной поддержки населения городского округа;</a:t>
            </a:r>
          </a:p>
          <a:p>
            <a:pPr indent="457200"/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коммунальных услуг;</a:t>
            </a:r>
          </a:p>
          <a:p>
            <a:pPr indent="457200"/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погашение долговых обязательств городского округа и процентных платежей по обслуживанию муниципального долга городского округа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/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ассигнований на очередной финансовый год (очередной финансовый год и плановый период)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lang="ru-RU" sz="2800" dirty="0"/>
              <a:t>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приоритетности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расходов: </a:t>
            </a:r>
          </a:p>
          <a:p>
            <a:pPr indent="457200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первая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- обязательства, не подлежащие сокращению при любых сценариях развития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экономики;</a:t>
            </a:r>
          </a:p>
          <a:p>
            <a:pPr indent="457200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вторая группа - обязательства, возможные к сокращению;</a:t>
            </a:r>
          </a:p>
          <a:p>
            <a:pPr indent="457200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группа - обязательства, предоставление которых сокращается (либо приостанавливается) в первоочередном порядке. </a:t>
            </a:r>
          </a:p>
          <a:p>
            <a:pPr indent="457200" algn="r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расходных обязательств по группам установлено п. 2.6, 2.7, 2.8 Методики планирования</a:t>
            </a:r>
            <a:endParaRPr lang="ru-RU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089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57548"/>
            <a:ext cx="11919883" cy="5100452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4"/>
            <a:ext cx="1219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группе относятся расходные обязательства: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оплату труда (с начислениями);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реализацию мер социальной поддержки населения городского округа;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оплату коммунальных услуг;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оплату проезда в отпуск;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погашение долговых обязательств городского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и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процентных платежей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обслуживанию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долга;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исполнение судебных актов по искам к городскому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округу;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оплату земельного налога, налога на имущество, транспортного налога;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погашение задолженности по реструктуризированной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задолженности;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расходы на реализацию мероприятий по наказам избирателей городского округа, поступивших депутатам Городской Думы Петропавловск-Камчатского городского округа;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создание резервного фонда администрации Петропавловск-Камчатского городского округа;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осуществление бюджетных инвестиций в объекты капитального строительства муниципальной собственности городского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по переходящим контрактам.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87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57548"/>
            <a:ext cx="11919883" cy="5100452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4"/>
            <a:ext cx="12192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endParaRPr lang="ru-RU" sz="2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" y="1028343"/>
            <a:ext cx="12089080" cy="5411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9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 </a:t>
            </a:r>
            <a:r>
              <a:rPr lang="ru-RU" sz="29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второй группе относятся расходные обязательства:</a:t>
            </a:r>
          </a:p>
          <a:p>
            <a:pPr indent="450215" algn="just">
              <a:spcAft>
                <a:spcPts val="0"/>
              </a:spcAft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содержание автомобильных дорог общего пользования местного значения городского округа;</a:t>
            </a:r>
          </a:p>
          <a:p>
            <a:pPr indent="450215" algn="just">
              <a:spcAft>
                <a:spcPts val="0"/>
              </a:spcAft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капитальный ремонт учреждений социальной сферы;</a:t>
            </a:r>
          </a:p>
          <a:p>
            <a:pPr indent="450215" algn="just">
              <a:spcAft>
                <a:spcPts val="0"/>
              </a:spcAft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обеспечение обязательного объема </a:t>
            </a:r>
            <a:r>
              <a:rPr lang="ru-RU" sz="28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софинансирования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мероприятий (бюджетных инвестиций в объекты капитального строительства муниципальной собственности городского округа), соответствующего проценту, предусмотренному государственными программами, если иное не согласовано с Управлением финансов;</a:t>
            </a:r>
          </a:p>
          <a:p>
            <a:pPr indent="450215" algn="just">
              <a:spcAft>
                <a:spcPts val="0"/>
              </a:spcAft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оказание муниципальных услуг (выполнение работ).</a:t>
            </a:r>
          </a:p>
          <a:p>
            <a:pPr indent="450215" algn="just">
              <a:spcBef>
                <a:spcPts val="800"/>
              </a:spcBef>
              <a:spcAft>
                <a:spcPts val="0"/>
              </a:spcAft>
            </a:pPr>
            <a:r>
              <a:rPr lang="ru-RU" sz="29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9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третьей группе относятся другие расходы, не отнесенные к первой и второй группам.</a:t>
            </a:r>
            <a:endParaRPr lang="ru-RU" sz="2900" b="1" dirty="0">
              <a:solidFill>
                <a:schemeClr val="bg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2062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4"/>
            <a:ext cx="12192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ПРЕДЕЛЬНЫЙ ОБЪЕМ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ассигнований на исполнение расходных обязательств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(расходы)</a:t>
            </a:r>
          </a:p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превышать</a:t>
            </a:r>
          </a:p>
          <a:p>
            <a:pPr algn="ctr"/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фактического исполнения</a:t>
            </a:r>
          </a:p>
          <a:p>
            <a:pPr algn="ctr"/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129" y="2147024"/>
            <a:ext cx="12100956" cy="74814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+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дефицит=объему расходов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3550011"/>
            <a:ext cx="12192000" cy="74814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+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дефицит &lt; объема расходов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553194" y="4298156"/>
            <a:ext cx="7350826" cy="712519"/>
          </a:xfrm>
          <a:prstGeom prst="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риски</a:t>
            </a:r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8758" y="5168665"/>
            <a:ext cx="3574473" cy="1449501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Несбалансированность бюджета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91989" y="5168665"/>
            <a:ext cx="3600203" cy="1449501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бюджетного законодательства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100950" y="5168665"/>
            <a:ext cx="3912921" cy="1449501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просроченной кредиторской задолженности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277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4"/>
            <a:ext cx="12192000" cy="5975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ДОПОЛНИТЕЛЬНЫХ БЮДЖЕТНЫХ АССИГНОВАНИЙ В ПРОЦЕССЕ ИСПОЛНЕНИЯ БЮДЖЕТА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Управлением финансов только по поручению Главы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администрации:</a:t>
            </a:r>
          </a:p>
          <a:p>
            <a:pPr indent="742950">
              <a:spcBef>
                <a:spcPts val="1000"/>
              </a:spcBef>
              <a:buAutoNum type="arabicParenR"/>
            </a:pPr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 </a:t>
            </a:r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 </a:t>
            </a:r>
            <a:r>
              <a:rPr lang="ru-RU" sz="3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дополнительных поступлений в </a:t>
            </a:r>
            <a:r>
              <a:rPr lang="ru-RU" sz="3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бюджет; </a:t>
            </a:r>
          </a:p>
          <a:p>
            <a:pPr algn="ctr"/>
            <a:r>
              <a:rPr lang="ru-RU" sz="3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(ИЛИ) </a:t>
            </a:r>
          </a:p>
          <a:p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при </a:t>
            </a:r>
            <a:r>
              <a:rPr lang="ru-RU" sz="3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сокращении бюджетных ассигнований по отдельным статьям расходов </a:t>
            </a:r>
            <a:r>
              <a:rPr lang="ru-RU" sz="3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бюджета; </a:t>
            </a:r>
          </a:p>
          <a:p>
            <a:r>
              <a:rPr lang="ru-RU" sz="3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при наличии </a:t>
            </a:r>
            <a:r>
              <a:rPr lang="ru-RU" sz="3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экономии по расходам ГРБС. </a:t>
            </a:r>
          </a:p>
          <a:p>
            <a:pPr algn="r"/>
            <a:r>
              <a:rPr lang="ru-RU" sz="2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 БК </a:t>
            </a:r>
            <a:r>
              <a:rPr lang="ru-RU" sz="2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</p:txBody>
      </p:sp>
    </p:spTree>
    <p:extLst>
      <p:ext uri="{BB962C8B-B14F-4D97-AF65-F5344CB8AC3E}">
        <p14:creationId xmlns:p14="http://schemas.microsoft.com/office/powerpoint/2010/main" val="3045091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144638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правовые акты регламентирующие бюджетное устройство и бюджетный процесс в Петропавловск-Камчатском городском округе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6462125"/>
              </p:ext>
            </p:extLst>
          </p:nvPr>
        </p:nvGraphicFramePr>
        <p:xfrm>
          <a:off x="0" y="2255838"/>
          <a:ext cx="12192000" cy="4602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44558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4"/>
            <a:ext cx="1219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41244719"/>
              </p:ext>
            </p:extLst>
          </p:nvPr>
        </p:nvGraphicFramePr>
        <p:xfrm>
          <a:off x="0" y="809924"/>
          <a:ext cx="12192000" cy="6048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68706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4"/>
            <a:ext cx="1219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ИЗМЕНЕНИЙ В РЕШЕНИЕ О БЮДЖЕТЕ В ТЕЧЕНИЕ ГОДА </a:t>
            </a:r>
            <a:r>
              <a:rPr lang="ru-RU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 в соответствии:</a:t>
            </a:r>
          </a:p>
          <a:p>
            <a:pPr algn="just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 статьей 27 Решения № 173-нд.</a:t>
            </a:r>
          </a:p>
          <a:p>
            <a:pPr lvl="0" algn="just">
              <a:defRPr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Приказом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финансов от 23.03.2016 №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составления и ведения сводной бюджетной росписи бюджета Петропавловск-Камчатского городского округа и бюджетных росписей главных распорядителей средств бюджета Петропавловск-Камчатского городского округа и главных администраторов источников финансирования дефицита бюджета Петропавловск-Камчатского городского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округа» (раздел. </a:t>
            </a:r>
            <a:r>
              <a:rPr lang="ru-RU" sz="220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5).</a:t>
            </a:r>
            <a:endParaRPr lang="ru-RU" sz="2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Основанием для внесения изменений в решение о бюджете являются представленные ГРБС:</a:t>
            </a:r>
          </a:p>
          <a:p>
            <a:pPr lvl="0" algn="just"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Докладная записка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 на внесение изменений в сводную бюджетную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роспись</a:t>
            </a:r>
          </a:p>
          <a:p>
            <a:pPr lvl="0" algn="just"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согласно приложению 6 к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 </a:t>
            </a:r>
          </a:p>
          <a:p>
            <a:pPr lvl="0" algn="just"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внесении изменений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показатели сводной бюджетной росписи на очередной финансовый год (очередной финансовый год и плановый период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согласно приложению 7 к настоящему Порядку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приложением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расчетов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944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4"/>
            <a:ext cx="12192000" cy="6048076"/>
          </a:xfrm>
          <a:solidFill>
            <a:schemeClr val="accent1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формирования проекта бюджета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2017-2019 годы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1197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058" y="3966358"/>
            <a:ext cx="11919883" cy="5100452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-6446" y="896221"/>
            <a:ext cx="12192000" cy="5526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Министр финансов Антон </a:t>
            </a:r>
            <a:r>
              <a:rPr lang="ru-RU" sz="3200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Силуанов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заседание 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Правительства 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РФ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(7 июля 2016 года)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</a:pPr>
            <a:r>
              <a:rPr lang="ru-RU" sz="31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sz="31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бюджетной политики на предстоящие 3 года заключается в том, чтобы </a:t>
            </a:r>
            <a:r>
              <a:rPr lang="ru-RU" sz="31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СНИЗИТЬ НЕСБАЛАНСИРОВАННОСТЬ</a:t>
            </a:r>
            <a:r>
              <a:rPr lang="ru-RU" sz="31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1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у нас накопилась за последние годы </a:t>
            </a:r>
            <a:r>
              <a:rPr lang="ru-RU" sz="31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СО СНИЖЕНИЕМ ДОХОДОВ.</a:t>
            </a:r>
            <a:r>
              <a:rPr lang="ru-RU" sz="31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номинальном выражении в 2017 году доходы снижаются даже по сравнению с уровнем текущего года. Соответственно, если не принять мер по консолидации бюджета, то можно столкнуться с ростом несбалансированности </a:t>
            </a:r>
            <a:r>
              <a:rPr lang="ru-RU" sz="31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бюджета.</a:t>
            </a:r>
            <a:endParaRPr lang="ru-RU" sz="31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527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058" y="3966358"/>
            <a:ext cx="11919883" cy="5100452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-6446" y="896221"/>
            <a:ext cx="12192000" cy="5698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25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25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Незащищенные </a:t>
            </a:r>
            <a:r>
              <a:rPr lang="ru-RU" sz="225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статьи расходов бюджета на 2017 год будут дополнительно сокращены на 5%, чтобы обеспечить номинальные расходы бюджета на уровне исполнения текущего </a:t>
            </a:r>
            <a:r>
              <a:rPr lang="ru-RU" sz="225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года.</a:t>
            </a: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25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Ряд </a:t>
            </a:r>
            <a:r>
              <a:rPr lang="ru-RU" sz="225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называемых статей, которые подлежат консолидации - это статьи, </a:t>
            </a:r>
            <a:r>
              <a:rPr lang="ru-RU" sz="225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связанные с заработной платной, не связанные с социальными выплатами, пенсиями, пособиями</a:t>
            </a:r>
            <a:r>
              <a:rPr lang="ru-RU" sz="225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ряд программ попали в их число - это </a:t>
            </a:r>
            <a:r>
              <a:rPr lang="ru-RU" sz="2250" b="1" u="sng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непервоочередные</a:t>
            </a:r>
            <a:r>
              <a:rPr lang="ru-RU" sz="225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траты, по ним - а это около трети всех бюджетных расходов - предложено провести консолидацию в размере 5% в следующем </a:t>
            </a:r>
            <a:r>
              <a:rPr lang="ru-RU" sz="225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году</a:t>
            </a:r>
            <a:r>
              <a:rPr lang="ru-RU" sz="225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25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25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Министерства </a:t>
            </a:r>
            <a:r>
              <a:rPr lang="ru-RU" sz="225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ведомства </a:t>
            </a:r>
            <a:r>
              <a:rPr lang="ru-RU" sz="225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самостоятельно с учетом приоритетов своих программ определят статьи, которые будут сокращены</a:t>
            </a:r>
            <a:r>
              <a:rPr lang="ru-RU" sz="225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25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</a:pPr>
            <a:r>
              <a:rPr lang="ru-RU" sz="225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Общий </a:t>
            </a:r>
            <a:r>
              <a:rPr lang="ru-RU" sz="225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объем расходов бюджета в 2017, 2018 и 2019 годах будет таким же как и в 2016 году</a:t>
            </a:r>
            <a:r>
              <a:rPr lang="ru-RU" sz="225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«Мы продлеваем те решения, которые были приняты по бюджету текущего года, а именно - </a:t>
            </a:r>
            <a:r>
              <a:rPr lang="ru-RU" sz="2250" b="1" u="sng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недоведение</a:t>
            </a:r>
            <a:r>
              <a:rPr lang="ru-RU" sz="225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лимитов на 10%, это становится у нас базой и на 2017-2018 </a:t>
            </a:r>
            <a:r>
              <a:rPr lang="ru-RU" sz="225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годы</a:t>
            </a:r>
            <a:r>
              <a:rPr lang="ru-RU" sz="225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.»</a:t>
            </a:r>
          </a:p>
          <a:p>
            <a:pPr indent="540385" algn="just">
              <a:lnSpc>
                <a:spcPct val="107000"/>
              </a:lnSpc>
            </a:pP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4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Исключительно деньги выделяем на завершение старых программ и старых решений по тем или иным объектам финансирования.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</a:p>
          <a:p>
            <a:pPr indent="540385" algn="just">
              <a:lnSpc>
                <a:spcPct val="107000"/>
              </a:lnSpc>
            </a:pPr>
            <a:endParaRPr lang="ru-RU" sz="225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971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9924"/>
            <a:ext cx="12192000" cy="6048075"/>
          </a:xfrm>
          <a:solidFill>
            <a:schemeClr val="accent1">
              <a:lumMod val="50000"/>
            </a:schemeClr>
          </a:solidFill>
        </p:spPr>
        <p:txBody>
          <a:bodyPr anchor="t">
            <a:noAutofit/>
          </a:bodyPr>
          <a:lstStyle/>
          <a:p>
            <a:pPr marL="0" lv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Формирование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городского округа на 2017 год и на плановый период 2018 - 2019 годов осуществлять: </a:t>
            </a: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в 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бюджетных ассигнований на обеспечение выполнения функций муниципальных учреждений – без индексации;</a:t>
            </a: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денежного содержания лиц, замещающих муниципальные должности, и должности муниципальной службы, работников органов местного самоуправления, не замещающих муниципальные должности и должности муниципальной службы </a:t>
            </a:r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индексации.</a:t>
            </a: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индексацию 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материальных затрат на 2017 год и плановый период 2018-2019 годов не осуществлять</a:t>
            </a:r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Вопрос 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индексации заработной платы работников муниципальных учреждений на 2017-2019 годы повторно рассмотреть после принятия решения на федеральном и краевом уровне (п. 3.2 Протокола заседания бюджетной комиссии при Правительстве Камчатского края от 01.06.2016 № 1</a:t>
            </a:r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Бюджетной комиссии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администрации ПКГО от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15.06.2016 №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55103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4"/>
            <a:ext cx="12192000" cy="1507067"/>
          </a:xfrm>
        </p:spPr>
        <p:txBody>
          <a:bodyPr anchor="t">
            <a:norm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бюджетной обеспеченности Петропавловск-Камчатского городского округа в 2012-2017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годах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рублей)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560986"/>
              </p:ext>
            </p:extLst>
          </p:nvPr>
        </p:nvGraphicFramePr>
        <p:xfrm>
          <a:off x="35626" y="1679501"/>
          <a:ext cx="11994078" cy="508185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89517"/>
                <a:gridCol w="1780999"/>
                <a:gridCol w="1709243"/>
                <a:gridCol w="1729207"/>
                <a:gridCol w="1585112"/>
              </a:tblGrid>
              <a:tr h="274281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  <a:p>
                      <a:pPr algn="ctr" fontAlgn="ctr"/>
                      <a:r>
                        <a:rPr lang="ru-RU" sz="18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lang="ru-RU" sz="18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состоянию </a:t>
                      </a:r>
                      <a:endParaRPr lang="ru-RU" sz="1800" u="none" strike="noStrike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8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01.07.2016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154">
                <a:tc v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218178">
                <a:tc>
                  <a:txBody>
                    <a:bodyPr/>
                    <a:lstStyle/>
                    <a:p>
                      <a:pPr algn="l" fontAlgn="b"/>
                      <a:r>
                        <a:rPr lang="ru-RU" sz="2500" b="1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1. Расходные обязательства Петропавловск-Камчатского городского округа финансируемые</a:t>
                      </a:r>
                      <a:r>
                        <a:rPr lang="ru-RU" sz="2500" b="1" i="0" u="none" strike="noStrike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 за счет собственных доходов (без учета МБТ)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18 087,0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17 739,8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17 237,7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17 427,9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113691">
                <a:tc>
                  <a:txBody>
                    <a:bodyPr/>
                    <a:lstStyle/>
                    <a:p>
                      <a:pPr algn="l" fontAlgn="b"/>
                      <a:r>
                        <a:rPr lang="ru-RU" sz="25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Собственные доходы (налоговые</a:t>
                      </a:r>
                      <a:r>
                        <a:rPr lang="ru-RU" sz="2500" b="1" u="none" strike="noStrike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неналоговые доходы)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4 594,0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4 713,9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4 676,0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4 676,0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917504">
                <a:tc>
                  <a:txBody>
                    <a:bodyPr/>
                    <a:lstStyle/>
                    <a:p>
                      <a:pPr algn="l" fontAlgn="b"/>
                      <a:r>
                        <a:rPr lang="ru-RU" sz="25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Расчетная </a:t>
                      </a:r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бюджетная обеспеченность </a:t>
                      </a:r>
                      <a:r>
                        <a:rPr lang="ru-RU" sz="25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(без </a:t>
                      </a:r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учета </a:t>
                      </a:r>
                      <a:r>
                        <a:rPr lang="ru-RU" sz="25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МБТ)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25,4%</a:t>
                      </a:r>
                      <a:endParaRPr lang="ru-RU" sz="2500" b="1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26,6%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27,1%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5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26,8%</a:t>
                      </a:r>
                      <a:endParaRPr lang="ru-RU" sz="25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6776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4"/>
            <a:ext cx="12192000" cy="944655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прироста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муниципального долга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2015-2019 годах  в зависимости от размера бюджетного дефицита </a:t>
            </a:r>
            <a:b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рублей)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464552"/>
              </p:ext>
            </p:extLst>
          </p:nvPr>
        </p:nvGraphicFramePr>
        <p:xfrm>
          <a:off x="0" y="1754188"/>
          <a:ext cx="12192000" cy="3399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386764"/>
              </p:ext>
            </p:extLst>
          </p:nvPr>
        </p:nvGraphicFramePr>
        <p:xfrm>
          <a:off x="1" y="5211368"/>
          <a:ext cx="12192000" cy="1646632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5756223"/>
                <a:gridCol w="3330268"/>
                <a:gridCol w="3105509"/>
              </a:tblGrid>
              <a:tr h="275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Бюджетный </a:t>
                      </a:r>
                      <a:r>
                        <a:rPr lang="ru-RU" sz="14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(-), профицит (+)</a:t>
                      </a:r>
                      <a:endParaRPr lang="ru-RU" sz="14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муниципального долга</a:t>
                      </a:r>
                      <a:endParaRPr lang="ru-RU" sz="14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1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01.01.2016 (отчет 2015 г)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+ 58,3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1750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1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01.01.2017 (план 2016 г)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- 200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1950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1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01.01.2018 (прогноз 2017 г)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- 150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1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01.01.2019 (прогноз 2018 г)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- 100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1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01.01.2020 (прогноз 2019 г)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- 100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2300</a:t>
                      </a:r>
                      <a:endParaRPr lang="ru-RU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9348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20259"/>
            <a:ext cx="12192000" cy="150706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утверждения бюджета с дефицитом и как следствие роста объема муниципального долга и расходов на обслуживание долговых обязательств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27326"/>
            <a:ext cx="12192000" cy="453067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редакция Бюджетного кодекса Российской Федерации.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Вводятся: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новые предельные показатели бюджетного дефицита, объема муниципального долга, годовой суммы платежей по погашению и обслуживанию муниципального долга;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система показателей долговой устойчивости – оценка 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рисков по долгу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муниципалитетов.</a:t>
            </a:r>
            <a:r>
              <a:rPr lang="ru-RU" sz="3200" dirty="0"/>
              <a:t> </a:t>
            </a:r>
            <a:endParaRPr lang="ru-RU" sz="3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0565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20260"/>
            <a:ext cx="12192000" cy="140042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заемщикам в зависимости от группы долговой устойчивости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1838176"/>
              </p:ext>
            </p:extLst>
          </p:nvPr>
        </p:nvGraphicFramePr>
        <p:xfrm>
          <a:off x="83127" y="2094809"/>
          <a:ext cx="12192001" cy="4834517"/>
        </p:xfrm>
        <a:graphic>
          <a:graphicData uri="http://schemas.openxmlformats.org/drawingml/2006/table">
            <a:tbl>
              <a:tblPr firstRow="1" bandRow="1"/>
              <a:tblGrid>
                <a:gridCol w="6056416"/>
                <a:gridCol w="2054431"/>
                <a:gridCol w="1918056"/>
                <a:gridCol w="2163098"/>
              </a:tblGrid>
              <a:tr h="104782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</a:t>
                      </a: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 ограничения</a:t>
                      </a:r>
                      <a:endParaRPr lang="ru-RU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</a:t>
                      </a:r>
                      <a:r>
                        <a:rPr lang="ru-RU" sz="18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</a:t>
                      </a:r>
                    </a:p>
                    <a:p>
                      <a:pPr algn="ctr"/>
                      <a:r>
                        <a:rPr lang="ru-RU" sz="18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(высокая долговая устойчивость)</a:t>
                      </a:r>
                      <a:endParaRPr lang="ru-RU" sz="1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Группа В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(средняя </a:t>
                      </a:r>
                      <a:r>
                        <a:rPr lang="ru-RU" sz="18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долговая </a:t>
                      </a:r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устойчивость</a:t>
                      </a:r>
                      <a:r>
                        <a:rPr lang="ru-RU" sz="18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С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(низкая долговая устойчивость)</a:t>
                      </a:r>
                      <a:endParaRPr lang="ru-RU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rgbClr val="FFFF66"/>
                    </a:solidFill>
                  </a:tcPr>
                </a:tc>
              </a:tr>
              <a:tr h="617468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</a:t>
                      </a: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</a:t>
                      </a:r>
                      <a:r>
                        <a:rPr lang="ru-RU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сновных</a:t>
                      </a: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направлений</a:t>
                      </a: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долговой политики (ОНДП)</a:t>
                      </a:r>
                      <a:endParaRPr lang="ru-RU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83127" marR="83127" marT="40341" marB="40341" anchor="ctr">
                    <a:solidFill>
                      <a:srgbClr val="FFFF66"/>
                    </a:solidFill>
                  </a:tcPr>
                </a:tc>
              </a:tr>
              <a:tr h="4380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Представление проекта </a:t>
                      </a:r>
                      <a:r>
                        <a:rPr lang="ru-RU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ОНДП</a:t>
                      </a: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финорган субъекта</a:t>
                      </a:r>
                      <a:endParaRPr lang="ru-RU" sz="18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  <a:endParaRPr lang="ru-RU" sz="24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rgbClr val="FFFF66"/>
                    </a:solidFill>
                  </a:tcPr>
                </a:tc>
              </a:tr>
              <a:tr h="617468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Согласование программ заимствований и гарантий  с </a:t>
                      </a:r>
                      <a:r>
                        <a:rPr lang="ru-RU" sz="18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финорганом</a:t>
                      </a: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субъекта</a:t>
                      </a:r>
                      <a:endParaRPr lang="ru-RU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  <a:endParaRPr lang="ru-RU" sz="24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rgbClr val="FFFF66"/>
                    </a:solidFill>
                  </a:tcPr>
                </a:tc>
              </a:tr>
              <a:tr h="617468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Предельный объем заимствований</a:t>
                      </a: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ограничен суммой, направляемой на погашение долговых обязательств</a:t>
                      </a:r>
                      <a:endParaRPr lang="ru-RU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83127" marR="83127" marT="40341" marB="40341" anchor="ctr">
                    <a:solidFill>
                      <a:srgbClr val="FFFF66"/>
                    </a:solidFill>
                  </a:tcPr>
                </a:tc>
              </a:tr>
              <a:tr h="1424927"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18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имеют права:</a:t>
                      </a:r>
                    </a:p>
                    <a:p>
                      <a:pPr marL="0" indent="342900" algn="l">
                        <a:buFont typeface="+mj-lt"/>
                        <a:buAutoNum type="arabicParenR"/>
                      </a:pP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устанавливать дополнительные расходные обязательства</a:t>
                      </a:r>
                    </a:p>
                    <a:p>
                      <a:pPr marL="0" indent="342900" algn="l">
                        <a:buFont typeface="+mj-lt"/>
                        <a:buAutoNum type="arabicParenR"/>
                      </a:pP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превышать нормативы по оплате труда</a:t>
                      </a:r>
                    </a:p>
                    <a:p>
                      <a:pPr marL="0" indent="342900" algn="l">
                        <a:buFont typeface="+mj-lt"/>
                        <a:buAutoNum type="arabicParenR"/>
                      </a:pP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предоставлять "горизонтальные субсидии"</a:t>
                      </a:r>
                      <a:endParaRPr lang="ru-RU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83127" marR="83127" marT="40341" marB="40341" anchor="ctr"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548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425040"/>
            <a:ext cx="12192000" cy="456936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бюджетного процесса в Петропавловск-Камчатском городском округе</a:t>
            </a:r>
            <a:endParaRPr lang="ru-RU" sz="5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683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9667441"/>
              </p:ext>
            </p:extLst>
          </p:nvPr>
        </p:nvGraphicFramePr>
        <p:xfrm>
          <a:off x="0" y="809924"/>
          <a:ext cx="12192001" cy="6022488"/>
        </p:xfrm>
        <a:graphic>
          <a:graphicData uri="http://schemas.openxmlformats.org/drawingml/2006/table">
            <a:tbl>
              <a:tblPr firstRow="1" bandRow="1"/>
              <a:tblGrid>
                <a:gridCol w="5842660"/>
                <a:gridCol w="2208810"/>
                <a:gridCol w="2137559"/>
                <a:gridCol w="2002972"/>
              </a:tblGrid>
              <a:tr h="83151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</a:t>
                      </a:r>
                      <a:r>
                        <a:rPr lang="ru-RU" sz="1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 ограничения</a:t>
                      </a:r>
                      <a:endParaRPr lang="ru-RU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</a:t>
                      </a:r>
                      <a:r>
                        <a:rPr lang="ru-RU" sz="18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</a:t>
                      </a:r>
                    </a:p>
                    <a:p>
                      <a:pPr algn="ctr"/>
                      <a:r>
                        <a:rPr lang="ru-RU" sz="18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(высокая долговая устойчивость)</a:t>
                      </a:r>
                      <a:endParaRPr lang="ru-RU" sz="1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Группа В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(средняя </a:t>
                      </a:r>
                      <a:r>
                        <a:rPr lang="ru-RU" sz="18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долговая </a:t>
                      </a:r>
                      <a:r>
                        <a:rPr lang="ru-RU" sz="1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устойчивость</a:t>
                      </a:r>
                      <a:r>
                        <a:rPr lang="ru-RU" sz="18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С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(низкая долговая устойчивость)</a:t>
                      </a:r>
                      <a:endParaRPr lang="ru-RU" sz="1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rgbClr val="FFFF66"/>
                    </a:solidFill>
                  </a:tcPr>
                </a:tc>
              </a:tr>
              <a:tr h="2850892">
                <a:tc>
                  <a:txBody>
                    <a:bodyPr/>
                    <a:lstStyle/>
                    <a:p>
                      <a:pPr marL="0" marR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Подписание и выполнение соглашений о мерах по повышению эффективности использования бюджетных средств и увеличению доходных поступлений</a:t>
                      </a:r>
                    </a:p>
                    <a:p>
                      <a:pPr marL="0" marR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Организация исполнения бюджета с открытием и ведением лицевых счетов в Федеральном казначействе</a:t>
                      </a:r>
                    </a:p>
                    <a:p>
                      <a:pPr marL="0" marR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Заключение финоргана о соответствии проекта бюджета законодательству</a:t>
                      </a:r>
                    </a:p>
                    <a:p>
                      <a:pPr marL="0" marR="0" indent="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Ежегодная проверка годового отчета финорганом более высокого уровня власти</a:t>
                      </a:r>
                      <a:endParaRPr lang="ru-RU" sz="20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  <a:endParaRPr lang="ru-RU" sz="24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rgbClr val="FFFF66"/>
                    </a:solidFill>
                  </a:tcPr>
                </a:tc>
              </a:tr>
              <a:tr h="3913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плана восстановления платежеспособности</a:t>
                      </a:r>
                      <a:endParaRPr lang="ru-RU" sz="20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83127" marR="83127" marT="40341" marB="40341" anchor="ctr">
                    <a:solidFill>
                      <a:srgbClr val="FFFF66"/>
                    </a:solidFill>
                  </a:tcPr>
                </a:tc>
              </a:tr>
              <a:tr h="960210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отношении МО с низким уровнем долговой устойчивости и при невыполнении ими плана восстановления платёжеспособности может быть инициирован процесс </a:t>
                      </a:r>
                      <a:r>
                        <a:rPr lang="ru-RU" sz="2000" b="1" u="sng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отрешения от должности высшего должностного лица  (главы муниципалитета)</a:t>
                      </a:r>
                      <a:endParaRPr lang="ru-RU" sz="2000" b="1" u="sng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3127" marR="83127" marT="40341" marB="4034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631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5590875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исполнения бюджета</a:t>
            </a:r>
            <a:endParaRPr lang="ru-RU" sz="5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57548"/>
            <a:ext cx="11919883" cy="5100452"/>
          </a:xfrm>
        </p:spPr>
        <p:txBody>
          <a:bodyPr anchor="t">
            <a:normAutofit/>
          </a:bodyPr>
          <a:lstStyle/>
          <a:p>
            <a:endParaRPr lang="ru-RU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7424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57548"/>
            <a:ext cx="11919883" cy="5100452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1" y="819400"/>
            <a:ext cx="12192000" cy="1175657"/>
          </a:xfrm>
          <a:prstGeom prst="roundRect">
            <a:avLst/>
          </a:prstGeom>
          <a:solidFill>
            <a:srgbClr val="24247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b="1" dirty="0">
                <a:latin typeface="Times New Roman" panose="02020603050405020304" pitchFamily="18" charset="0"/>
              </a:rPr>
              <a:t>Исполнение бюджета организуется на основе: </a:t>
            </a:r>
            <a:endParaRPr lang="ru-RU" sz="2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3045" y="2434442"/>
            <a:ext cx="4714504" cy="2897580"/>
          </a:xfrm>
          <a:prstGeom prst="roundRect">
            <a:avLst/>
          </a:prstGeom>
          <a:solidFill>
            <a:srgbClr val="24247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ru-RU" sz="2400" b="1" dirty="0">
                <a:latin typeface="Times New Roman" panose="02020603050405020304" pitchFamily="18" charset="0"/>
              </a:rPr>
              <a:t>Сводной бюджетной росписи  </a:t>
            </a:r>
          </a:p>
          <a:p>
            <a:pPr lvl="0">
              <a:spcBef>
                <a:spcPts val="1000"/>
              </a:spcBef>
            </a:pPr>
            <a:r>
              <a:rPr lang="ru-RU" b="1" dirty="0" smtClean="0">
                <a:latin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</a:rPr>
              <a:t>порядок составления и ведения сводной бюджетной росписи </a:t>
            </a:r>
            <a:endParaRPr lang="ru-RU" b="1" dirty="0" smtClean="0">
              <a:latin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</a:rPr>
              <a:t>у</a:t>
            </a:r>
            <a:r>
              <a:rPr lang="ru-RU" b="1" dirty="0" smtClean="0">
                <a:latin typeface="Times New Roman" panose="02020603050405020304" pitchFamily="18" charset="0"/>
              </a:rPr>
              <a:t>станавливается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</a:rPr>
              <a:t>финансовым </a:t>
            </a:r>
            <a:endParaRPr lang="ru-RU" b="1" dirty="0" smtClean="0">
              <a:latin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latin typeface="Times New Roman" panose="02020603050405020304" pitchFamily="18" charset="0"/>
              </a:rPr>
              <a:t>органом</a:t>
            </a:r>
            <a:r>
              <a:rPr lang="ru-RU" b="1" dirty="0">
                <a:latin typeface="Times New Roman" panose="02020603050405020304" pitchFamily="18" charset="0"/>
              </a:rPr>
              <a:t>,      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</a:rPr>
              <a:t>ст. 217 БК РФ)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00800" y="2434442"/>
            <a:ext cx="4714504" cy="2897580"/>
          </a:xfrm>
          <a:prstGeom prst="roundRect">
            <a:avLst/>
          </a:prstGeom>
          <a:solidFill>
            <a:srgbClr val="24247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ru-RU" sz="2400" b="1" dirty="0">
                <a:latin typeface="Times New Roman" panose="02020603050405020304" pitchFamily="18" charset="0"/>
              </a:rPr>
              <a:t>Кассового плана 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</a:rPr>
              <a:t>(порядок составления и ведения кассового плана </a:t>
            </a:r>
            <a:endParaRPr lang="ru-RU" b="1" dirty="0" smtClean="0">
              <a:latin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latin typeface="Times New Roman" panose="02020603050405020304" pitchFamily="18" charset="0"/>
              </a:rPr>
              <a:t>устанавливается 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</a:rPr>
              <a:t>финансовым 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</a:rPr>
              <a:t>органом</a:t>
            </a:r>
            <a:r>
              <a:rPr lang="ru-RU" b="1" dirty="0">
                <a:latin typeface="Times New Roman" panose="02020603050405020304" pitchFamily="18" charset="0"/>
              </a:rPr>
              <a:t>, </a:t>
            </a:r>
            <a:endParaRPr lang="ru-RU" b="1" dirty="0" smtClean="0">
              <a:latin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latin typeface="Times New Roman" panose="02020603050405020304" pitchFamily="18" charset="0"/>
              </a:rPr>
              <a:t>ст</a:t>
            </a:r>
            <a:r>
              <a:rPr lang="ru-RU" b="1" dirty="0">
                <a:latin typeface="Times New Roman" panose="02020603050405020304" pitchFamily="18" charset="0"/>
              </a:rPr>
              <a:t>. 217.1 БК РФ)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27564" y="3770415"/>
            <a:ext cx="3919860" cy="308758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администрации Петропавловск-Камчатского городского округа от 23.03.2016 №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«Об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составления и ведения сводной бюджетной росписи бюджета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ПКГО и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росписей главных распорядителей средств бюджета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ПКГО и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главных администраторов источников финансирования дефицита бюджета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ПКГО»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4988" y="3619575"/>
            <a:ext cx="3656128" cy="3238425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Управления финансов администрации Петропавловск-Камчатского городского округа от 09.04.2014 № 42 «О порядке составления и ведения кассового плана исполнения бюджета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ПКГО»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706586" y="1960630"/>
            <a:ext cx="1627421" cy="473812"/>
          </a:xfrm>
          <a:prstGeom prst="downArrow">
            <a:avLst/>
          </a:prstGeom>
          <a:solidFill>
            <a:srgbClr val="2424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914905" y="1960630"/>
            <a:ext cx="1911927" cy="473812"/>
          </a:xfrm>
          <a:prstGeom prst="downArrow">
            <a:avLst/>
          </a:prstGeom>
          <a:solidFill>
            <a:srgbClr val="2424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0513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5"/>
            <a:ext cx="12192000" cy="6048076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 rot="5400000">
            <a:off x="5454732" y="-4555914"/>
            <a:ext cx="1282535" cy="12085619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5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Исполнение бюджета по расходам </a:t>
            </a:r>
            <a:r>
              <a:rPr lang="ru-RU" sz="35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предусматривает:</a:t>
            </a:r>
            <a:endParaRPr lang="ru-RU" sz="35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964" y="2313665"/>
            <a:ext cx="7791699" cy="76167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принятие и учет бюджетных и денежных обязательств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33053" y="3647491"/>
            <a:ext cx="7827820" cy="7646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подтверждение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денежных обязательств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39439" y="4999576"/>
            <a:ext cx="8170223" cy="6819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санкционирование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оплаты денежных обязательств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95752" y="6199525"/>
            <a:ext cx="7543058" cy="6353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подтверждение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исполнения денежных обязательств</a:t>
            </a:r>
            <a:endParaRPr lang="ru-RU" sz="2400" b="1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7937664" y="5661751"/>
            <a:ext cx="973776" cy="514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160322" y="3076763"/>
            <a:ext cx="973776" cy="514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5609111" y="4448563"/>
            <a:ext cx="973776" cy="514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21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5"/>
            <a:ext cx="12192000" cy="6048076"/>
          </a:xfrm>
        </p:spPr>
        <p:txBody>
          <a:bodyPr anchor="t">
            <a:normAutofit fontScale="85000" lnSpcReduction="10000"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Получатель 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средств принимает бюджетные обязательства в </a:t>
            </a:r>
            <a:r>
              <a:rPr lang="ru-RU" sz="32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пределах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доведенных до него </a:t>
            </a:r>
            <a:r>
              <a:rPr lang="ru-RU" sz="32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лимитов бюджетных </a:t>
            </a:r>
            <a:r>
              <a:rPr lang="ru-RU" sz="32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 (далее – ЛБО)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оплата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ГРБС, муниципальными учреждениями  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контрактов, иных договоров,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сверх утвержденных ЛБО:</a:t>
            </a:r>
            <a:endParaRPr lang="ru-RU" sz="32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Казенные учреждения -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основанием для признания их судом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недействительными (ст. 161 БК РФ).</a:t>
            </a:r>
          </a:p>
          <a:p>
            <a:pPr marL="0" indent="457200" algn="just">
              <a:buNone/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Бюджетные учреждения -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 вправе расторгнуть трудовой договор с руководителем учреждения, при наличии просроченной кредиторской задолженности, превышающей установленные предельно допустимые значения (п/п. 5, п. 27, ст.30 Закона № 83-ФЗ, ст. 9.2 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№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7-ФЗ).</a:t>
            </a:r>
          </a:p>
          <a:p>
            <a:pPr marL="0" indent="457200" algn="just">
              <a:buNone/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Автономные учреждения - 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обственник 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имущества автономного учреждения не несет ответственность по обязательствам автономного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п 5, ст. 2 Закона № 174-ФЗ).</a:t>
            </a:r>
            <a:endParaRPr lang="ru-RU" sz="32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endParaRPr lang="ru-RU" sz="32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29581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643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5"/>
            <a:ext cx="12192000" cy="6048076"/>
          </a:xfrm>
        </p:spPr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ru-RU" sz="36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29581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14920933"/>
              </p:ext>
            </p:extLst>
          </p:nvPr>
        </p:nvGraphicFramePr>
        <p:xfrm>
          <a:off x="0" y="809924"/>
          <a:ext cx="12192000" cy="6048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8592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5"/>
            <a:ext cx="11920538" cy="60480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809925"/>
            <a:ext cx="1219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3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30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765578247"/>
              </p:ext>
            </p:extLst>
          </p:nvPr>
        </p:nvGraphicFramePr>
        <p:xfrm>
          <a:off x="0" y="809924"/>
          <a:ext cx="12191999" cy="6048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2201" y="6430489"/>
            <a:ext cx="11614068" cy="42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Статьи 219, 269.1 БК РФ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2031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160" y="3002917"/>
            <a:ext cx="11345492" cy="150706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958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876371"/>
          </a:xfrm>
        </p:spPr>
        <p:txBody>
          <a:bodyPr anchor="t">
            <a:noAutofit/>
          </a:bodyPr>
          <a:lstStyle/>
          <a:p>
            <a:r>
              <a:rPr lang="ru-RU" sz="24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процесс в Петропавловск-Камчатском городском округе - ежегодное формирование и исполнение бюджета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376845"/>
              </p:ext>
            </p:extLst>
          </p:nvPr>
        </p:nvGraphicFramePr>
        <p:xfrm>
          <a:off x="95003" y="1686296"/>
          <a:ext cx="12096997" cy="4930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87636" y="2826327"/>
            <a:ext cx="2280063" cy="86689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Решение № 173-нд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Постановление администрации № 455</a:t>
            </a:r>
            <a:endParaRPr lang="ru-RU" sz="1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911937" y="3186969"/>
            <a:ext cx="2280063" cy="43345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№ 173-нд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911937" y="4809506"/>
            <a:ext cx="2280063" cy="45126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№ 173-нд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71060" y="5084618"/>
            <a:ext cx="2280063" cy="86689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Решение № 173-нд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Приказы Управления финансов</a:t>
            </a:r>
            <a:endParaRPr lang="ru-RU" sz="1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6467" y="5751615"/>
            <a:ext cx="2280063" cy="54230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№ 173-нд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1881" y="2101933"/>
            <a:ext cx="2293917" cy="4275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№ 173-нд</a:t>
            </a:r>
            <a:endParaRPr lang="ru-RU" sz="1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02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94762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бюджетного процесса в Петропавловск-Камчатском городском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округе </a:t>
            </a: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(статья 4 Решения № 173-нд)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57548"/>
            <a:ext cx="11919883" cy="5100452"/>
          </a:xfrm>
        </p:spPr>
        <p:txBody>
          <a:bodyPr anchor="t">
            <a:normAutofit fontScale="85000" lnSpcReduction="20000"/>
          </a:bodyPr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прогнозирование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социально-экономического развития </a:t>
            </a: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Петропавловск-Камчатского городского округа на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не менее трех лет и на долгосрочный период;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утверждение бюджетного прогноза (изменения бюджетного прогноза) </a:t>
            </a: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Петропавловск-Камчатского городского округа 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долгосрочный период (в срок, не превышающий двух месяцев со дня официального опубликования решения о бюджете городского округа);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утверждение (до 10 октября текущего года) основных направлений бюджетной политики </a:t>
            </a: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направлений налоговой политики </a:t>
            </a: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Петропавловск-Камчатского городского округа на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очередной финансовый год и плановый период;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15 ноября текущего года) проекта бюджета городского округа на очередной финансовый год и на плановый период или проекта бюджета городского округа на очередной финансовый год и среднесрочного финансового плана;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утверждение (до конца текущего финансового года) бюджета городского округа;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городского округа;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рассмотрение и утверждение (до 15 июля текущего года) отчета об исполнении бюджета городского округа за отчетный год;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текущего года) внешнего, внутреннего, предварительного и последующего муниципального финансового контроля.</a:t>
            </a: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617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9924"/>
            <a:ext cx="11919883" cy="604807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55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ПРОЕКТА БЮДЖЕТА ПЕТРОПАВЛОВСК-КАМЧАТСКОГО ГОРОДСКОГО ОКРУГА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69084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959498"/>
          </a:xfrm>
          <a:solidFill>
            <a:schemeClr val="accent1">
              <a:lumMod val="50000"/>
            </a:schemeClr>
          </a:solidFill>
        </p:spPr>
        <p:txBody>
          <a:bodyPr anchor="t"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чем основывается составление проекта бюджета Петропавловск-Камчатского городского округа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Выноска со стрелкой вниз 7"/>
          <p:cNvSpPr/>
          <p:nvPr/>
        </p:nvSpPr>
        <p:spPr>
          <a:xfrm>
            <a:off x="0" y="1769422"/>
            <a:ext cx="2671948" cy="3681351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 социально-экономического развития</a:t>
            </a:r>
          </a:p>
          <a:p>
            <a:pPr algn="ctr">
              <a:defRPr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2822259" y="1769422"/>
            <a:ext cx="2343508" cy="368135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и налоговой политики</a:t>
            </a:r>
          </a:p>
          <a:p>
            <a:pPr algn="ctr">
              <a:defRPr/>
            </a:pPr>
            <a:endParaRPr lang="ru-RU" sz="2200" dirty="0"/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9736058" y="1769422"/>
            <a:ext cx="2366008" cy="3586348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программы</a:t>
            </a:r>
            <a:endParaRPr lang="ru-RU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5316078" y="1769422"/>
            <a:ext cx="2034748" cy="368135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расходных обязательств</a:t>
            </a:r>
            <a:endParaRPr lang="ru-RU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583602"/>
            <a:ext cx="12192000" cy="101566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1001">
            <a:schemeClr val="dk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Составление проекта бюджета Петропавловск-Камчатского городского округа</a:t>
            </a: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7501137" y="1769422"/>
            <a:ext cx="2034748" cy="368135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 закупок</a:t>
            </a:r>
            <a:endParaRPr lang="ru-RU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972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57295" y="1337517"/>
            <a:ext cx="7791699" cy="76167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ПЛАН ЗАКУПОК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11826" y="2889828"/>
            <a:ext cx="7827820" cy="7646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ПРОЕКТ БЮДЖЕТА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55076" y="4409442"/>
            <a:ext cx="8170223" cy="6819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ПЛАН - ГРАФИК ЗАКУПОК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48942" y="5734420"/>
            <a:ext cx="7543058" cy="6353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КАССОВЫЙ ПЛАН</a:t>
            </a:r>
            <a:endParaRPr lang="ru-RU" sz="2800" b="1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8087293" y="5173822"/>
            <a:ext cx="973776" cy="514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173187" y="2138982"/>
            <a:ext cx="973776" cy="6042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5625736" y="3685626"/>
            <a:ext cx="973776" cy="641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059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0" y="809924"/>
            <a:ext cx="12192000" cy="3615267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ПРАВОВЫЕ АКТЫ РЕГЛАМЕНТИРУЮЩИЕ ПОРЯДОК И СРОКИ СОСТАВЛЕНИЯ ПРОЕКТА БЮДЖЕТА:</a:t>
            </a:r>
          </a:p>
          <a:p>
            <a:pPr marL="0" indent="0">
              <a:buNone/>
            </a:pPr>
            <a:r>
              <a:rPr lang="ru-RU" sz="27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Постановление администрации Петропавловск-Камчатского городского округа от </a:t>
            </a:r>
            <a:r>
              <a:rPr lang="ru-RU" sz="27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06.04.2016 </a:t>
            </a:r>
            <a:r>
              <a:rPr lang="en-US" sz="27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7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455</a:t>
            </a:r>
            <a:r>
              <a:rPr lang="ru-RU" sz="27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7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порядке и сроках составления проекта бюджета Петропавловск-Камчатского городского округа на очередной финансовый год (на очередной финансовый год и плановый период</a:t>
            </a:r>
            <a:r>
              <a:rPr lang="ru-RU" sz="27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endParaRPr lang="ru-RU" sz="27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7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Приказ Управления финансов администрации Петропавловск-Камчатского городского округа от </a:t>
            </a:r>
            <a:r>
              <a:rPr lang="ru-RU" sz="27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10.05.2016 № 45 </a:t>
            </a:r>
            <a:r>
              <a:rPr lang="ru-RU" sz="27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7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Методики планирования бюджетных ассигнований и обоснований бюджетных ассигнований субъектами бюджетного планирования Петропавловск-Камчатского городского округа очередной финансовый год (на очередной финансовый год и плановый период</a:t>
            </a:r>
            <a:r>
              <a:rPr lang="ru-RU" sz="27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(далее – Методика планирования)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0598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3492</TotalTime>
  <Words>2604</Words>
  <Application>Microsoft Office PowerPoint</Application>
  <PresentationFormat>Произвольный</PresentationFormat>
  <Paragraphs>358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Сектор</vt:lpstr>
      <vt:lpstr>Бюджетный процесс в Петропавловск-Камчатском городском округе  основные принципы формирования и  исполнения бюджета </vt:lpstr>
      <vt:lpstr>Муниципальные правовые акты регламентирующие бюджетное устройство и бюджетный процесс в Петропавловск-Камчатском городском округе </vt:lpstr>
      <vt:lpstr>Основные этапы бюджетного процесса в Петропавловск-Камчатском городском округе</vt:lpstr>
      <vt:lpstr>Бюджетный процесс в Петропавловск-Камчатском городском округе - ежегодное формирование и исполнение бюджета </vt:lpstr>
      <vt:lpstr>Этапы бюджетного процесса в Петропавловск-Камчатском городском округе (статья 4 Решения № 173-нд)</vt:lpstr>
      <vt:lpstr>Презентация PowerPoint</vt:lpstr>
      <vt:lpstr>На чем основывается составление проекта бюджета Петропавловск-Камчатского городского округа </vt:lpstr>
      <vt:lpstr>Презентация PowerPoint</vt:lpstr>
      <vt:lpstr> </vt:lpstr>
      <vt:lpstr>1. ФОРМИРОВАНИЕ доходной части БЮДЖЕТА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формирования проекта бюджета  на 2017-2019 годы</vt:lpstr>
      <vt:lpstr>Презентация PowerPoint</vt:lpstr>
      <vt:lpstr>Презентация PowerPoint</vt:lpstr>
      <vt:lpstr>Презентация PowerPoint</vt:lpstr>
      <vt:lpstr>Сведения о бюджетной обеспеченности Петропавловск-Камчатского городского округа в 2012-2017 годах (млн. рублей) </vt:lpstr>
      <vt:lpstr>Прогноз прироста объема муниципального долга  в 2015-2019 годах  в зависимости от размера бюджетного дефицита  (млн. рублей) </vt:lpstr>
      <vt:lpstr>Последствия утверждения бюджета с дефицитом и как следствие роста объема муниципального долга и расходов на обслуживание долговых обязательств</vt:lpstr>
      <vt:lpstr>Требования к заемщикам в зависимости от группы долговой устойчивости</vt:lpstr>
      <vt:lpstr>Презентация PowerPoint</vt:lpstr>
      <vt:lpstr>Основные принципы исполнения бюджета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ADM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Зарубенко Анжелика Владимировна</cp:lastModifiedBy>
  <cp:revision>176</cp:revision>
  <cp:lastPrinted>2016-07-27T20:54:09Z</cp:lastPrinted>
  <dcterms:created xsi:type="dcterms:W3CDTF">2014-11-16T23:06:28Z</dcterms:created>
  <dcterms:modified xsi:type="dcterms:W3CDTF">2016-08-03T23:24:16Z</dcterms:modified>
</cp:coreProperties>
</file>