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autoCompressPictures="0">
  <p:sldMasterIdLst>
    <p:sldMasterId id="2147483669" r:id="rId1"/>
  </p:sldMasterIdLst>
  <p:notesMasterIdLst>
    <p:notesMasterId r:id="rId14"/>
  </p:notesMasterIdLst>
  <p:handoutMasterIdLst>
    <p:handoutMasterId r:id="rId15"/>
  </p:handoutMasterIdLst>
  <p:sldIdLst>
    <p:sldId id="287" r:id="rId2"/>
    <p:sldId id="334" r:id="rId3"/>
    <p:sldId id="344" r:id="rId4"/>
    <p:sldId id="335" r:id="rId5"/>
    <p:sldId id="345" r:id="rId6"/>
    <p:sldId id="346" r:id="rId7"/>
    <p:sldId id="336" r:id="rId8"/>
    <p:sldId id="337" r:id="rId9"/>
    <p:sldId id="338" r:id="rId10"/>
    <p:sldId id="339" r:id="rId11"/>
    <p:sldId id="341" r:id="rId12"/>
    <p:sldId id="347" r:id="rId13"/>
  </p:sldIdLst>
  <p:sldSz cx="12192000" cy="6858000"/>
  <p:notesSz cx="6797675" cy="992822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56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>
          <p15:clr>
            <a:srgbClr val="A4A3A4"/>
          </p15:clr>
        </p15:guide>
        <p15:guide id="2" pos="214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38FC5"/>
    <a:srgbClr val="4F81BD"/>
    <a:srgbClr val="89AAD3"/>
    <a:srgbClr val="0099FF"/>
    <a:srgbClr val="0066CC"/>
    <a:srgbClr val="0033CC"/>
    <a:srgbClr val="0066FF"/>
    <a:srgbClr val="CCE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5202B0CA-FC54-4496-8BCA-5EF66A818D29}" styleName="Темный стиль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F5AB1C69-6EDB-4FF4-983F-18BD219EF322}" styleName="Средний стиль 2 —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93D81CF-94F2-401A-BA57-92F5A7B2D0C5}" styleName="Средний стиль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623" autoAdjust="0"/>
    <p:restoredTop sz="94660"/>
  </p:normalViewPr>
  <p:slideViewPr>
    <p:cSldViewPr snapToGrid="0">
      <p:cViewPr varScale="1">
        <p:scale>
          <a:sx n="75" d="100"/>
          <a:sy n="75" d="100"/>
        </p:scale>
        <p:origin x="54" y="690"/>
      </p:cViewPr>
      <p:guideLst>
        <p:guide orient="horz" pos="2160"/>
        <p:guide pos="3856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84" d="100"/>
          <a:sy n="84" d="100"/>
        </p:scale>
        <p:origin x="-1986" y="-102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7B706E0-8204-4DA5-9D46-3EBD64597EB4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014AA135-0C24-4555-BFE9-34276DA1C1F5}">
      <dgm:prSet phldrT="[Текст]" custT="1"/>
      <dgm:spPr>
        <a:xfrm>
          <a:off x="0" y="0"/>
          <a:ext cx="8280920" cy="1971038"/>
        </a:xfrm>
        <a:solidFill>
          <a:srgbClr val="4F81BD"/>
        </a:solidFill>
        <a:ln w="254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</a:ln>
        <a:effectLst/>
      </dgm:spPr>
      <dgm:t>
        <a:bodyPr/>
        <a:lstStyle/>
        <a:p>
          <a:pPr marL="252000" algn="just"/>
          <a:r>
            <a:rPr lang="ru-RU" sz="2000" b="1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5. </a:t>
          </a:r>
          <a:r>
            <a:rPr lang="ru-RU" sz="2000" b="1" u="sng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До 14.11.2014 года</a:t>
          </a:r>
          <a:r>
            <a:rPr lang="ru-RU" sz="2000" b="1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 утвердить </a:t>
          </a:r>
          <a:r>
            <a:rPr lang="ru-RU" sz="2000" b="1" u="sng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муниципальные программы</a:t>
          </a:r>
          <a:r>
            <a:rPr lang="ru-RU" sz="2000" b="1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, в том числе в части бюджетных инвестиций, по которым принято решение о подготовке и реализации бюджетных инвестиций</a:t>
          </a:r>
          <a:r>
            <a:rPr lang="ru-RU" sz="2000" b="1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 </a:t>
          </a:r>
          <a:endParaRPr lang="ru-RU" sz="2000" b="1" u="sng" dirty="0" smtClean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gm:t>
    </dgm:pt>
    <dgm:pt modelId="{8BE54E96-CEEC-4BEC-ADED-54FC37A0DEB2}" type="parTrans" cxnId="{7DC6EBCC-6C66-47B8-A444-3D2F47750406}">
      <dgm:prSet/>
      <dgm:spPr/>
      <dgm:t>
        <a:bodyPr/>
        <a:lstStyle/>
        <a:p>
          <a:endParaRPr lang="ru-RU"/>
        </a:p>
      </dgm:t>
    </dgm:pt>
    <dgm:pt modelId="{1F1D4B67-1E0C-4158-B8FF-3AC869F75264}" type="sibTrans" cxnId="{7DC6EBCC-6C66-47B8-A444-3D2F47750406}">
      <dgm:prSet/>
      <dgm:spPr/>
      <dgm:t>
        <a:bodyPr/>
        <a:lstStyle/>
        <a:p>
          <a:endParaRPr lang="ru-RU"/>
        </a:p>
      </dgm:t>
    </dgm:pt>
    <dgm:pt modelId="{F7C33017-3532-46A7-8A8A-3EEF65A98098}">
      <dgm:prSet phldrT="[Текст]" custT="1"/>
      <dgm:spPr>
        <a:xfrm>
          <a:off x="0" y="2104009"/>
          <a:ext cx="8280920" cy="2384692"/>
        </a:xfrm>
        <a:solidFill>
          <a:srgbClr val="4F81BD">
            <a:hueOff val="0"/>
            <a:satOff val="0"/>
            <a:lumOff val="0"/>
            <a:alphaOff val="0"/>
          </a:srgbClr>
        </a:solidFill>
        <a:ln w="254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</a:ln>
        <a:effectLst/>
      </dgm:spPr>
      <dgm:t>
        <a:bodyPr/>
        <a:lstStyle/>
        <a:p>
          <a:pPr algn="just"/>
          <a:r>
            <a:rPr lang="ru-RU" sz="2000" b="1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6. </a:t>
          </a:r>
          <a:r>
            <a:rPr lang="ru-RU" sz="2000" b="1" u="sng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До </a:t>
          </a:r>
          <a:r>
            <a:rPr lang="ru-RU" sz="2000" b="1" u="sng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14.11.2014 </a:t>
          </a:r>
          <a:r>
            <a:rPr lang="ru-RU" sz="2000" b="1" u="none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 </a:t>
          </a:r>
          <a:r>
            <a:rPr lang="ru-RU" sz="2000" b="1" u="sng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в</a:t>
          </a:r>
          <a:r>
            <a:rPr lang="ru-RU" sz="2000" b="1" u="sng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нести изменения в ранее утверждённые </a:t>
          </a:r>
          <a:r>
            <a:rPr lang="ru-RU" sz="2000" b="1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муниципальные программы,  </a:t>
          </a:r>
          <a:r>
            <a:rPr lang="ru-RU" sz="2000" b="1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в части бюджетных инвестиций, по которым принято решение о подготовке и реализации бюджетных инвестиций </a:t>
          </a:r>
          <a:endParaRPr lang="ru-RU" sz="2000" b="1" u="sng" dirty="0" smtClean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gm:t>
    </dgm:pt>
    <dgm:pt modelId="{CFB57C1B-4973-4878-93ED-5D00AA180D0A}" type="parTrans" cxnId="{F5099D4F-7FFC-42C5-B56C-6C57E51FBBAE}">
      <dgm:prSet/>
      <dgm:spPr/>
      <dgm:t>
        <a:bodyPr/>
        <a:lstStyle/>
        <a:p>
          <a:endParaRPr lang="ru-RU"/>
        </a:p>
      </dgm:t>
    </dgm:pt>
    <dgm:pt modelId="{066D9370-CE44-42E3-A11A-5F91A7ADB2DE}" type="sibTrans" cxnId="{F5099D4F-7FFC-42C5-B56C-6C57E51FBBAE}">
      <dgm:prSet/>
      <dgm:spPr/>
      <dgm:t>
        <a:bodyPr/>
        <a:lstStyle/>
        <a:p>
          <a:endParaRPr lang="ru-RU"/>
        </a:p>
      </dgm:t>
    </dgm:pt>
    <dgm:pt modelId="{804C4C44-ACCA-43A4-9785-4233FDAEF71E}" type="pres">
      <dgm:prSet presAssocID="{97B706E0-8204-4DA5-9D46-3EBD64597EB4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D84AC837-5C94-4DF6-9257-F8485E33AF3C}" type="pres">
      <dgm:prSet presAssocID="{014AA135-0C24-4555-BFE9-34276DA1C1F5}" presName="parentText" presStyleLbl="node1" presStyleIdx="0" presStyleCnt="2" custScaleY="88663" custLinFactY="-29589" custLinFactNeighborY="-100000">
        <dgm:presLayoutVars>
          <dgm:chMax val="0"/>
          <dgm:bulletEnabled val="1"/>
        </dgm:presLayoutVars>
      </dgm:prSet>
      <dgm:spPr>
        <a:prstGeom prst="roundRect">
          <a:avLst/>
        </a:prstGeom>
      </dgm:spPr>
      <dgm:t>
        <a:bodyPr/>
        <a:lstStyle/>
        <a:p>
          <a:endParaRPr lang="ru-RU"/>
        </a:p>
      </dgm:t>
    </dgm:pt>
    <dgm:pt modelId="{578935FA-127B-4B9E-874B-96F5B055ED31}" type="pres">
      <dgm:prSet presAssocID="{1F1D4B67-1E0C-4158-B8FF-3AC869F75264}" presName="spacer" presStyleCnt="0"/>
      <dgm:spPr/>
    </dgm:pt>
    <dgm:pt modelId="{0547726D-8ABA-4260-BD57-F551D6DCBDAB}" type="pres">
      <dgm:prSet presAssocID="{F7C33017-3532-46A7-8A8A-3EEF65A98098}" presName="parentText" presStyleLbl="node1" presStyleIdx="1" presStyleCnt="2" custScaleY="120414" custLinFactY="-14299" custLinFactNeighborX="435" custLinFactNeighborY="-100000">
        <dgm:presLayoutVars>
          <dgm:chMax val="0"/>
          <dgm:bulletEnabled val="1"/>
        </dgm:presLayoutVars>
      </dgm:prSet>
      <dgm:spPr>
        <a:prstGeom prst="roundRect">
          <a:avLst/>
        </a:prstGeom>
      </dgm:spPr>
      <dgm:t>
        <a:bodyPr/>
        <a:lstStyle/>
        <a:p>
          <a:endParaRPr lang="ru-RU"/>
        </a:p>
      </dgm:t>
    </dgm:pt>
  </dgm:ptLst>
  <dgm:cxnLst>
    <dgm:cxn modelId="{A8F88787-C33B-4760-86A2-195E5EF26900}" type="presOf" srcId="{F7C33017-3532-46A7-8A8A-3EEF65A98098}" destId="{0547726D-8ABA-4260-BD57-F551D6DCBDAB}" srcOrd="0" destOrd="0" presId="urn:microsoft.com/office/officeart/2005/8/layout/vList2"/>
    <dgm:cxn modelId="{E93D451E-4385-4396-9CC8-43C24FC68B4C}" type="presOf" srcId="{97B706E0-8204-4DA5-9D46-3EBD64597EB4}" destId="{804C4C44-ACCA-43A4-9785-4233FDAEF71E}" srcOrd="0" destOrd="0" presId="urn:microsoft.com/office/officeart/2005/8/layout/vList2"/>
    <dgm:cxn modelId="{F5099D4F-7FFC-42C5-B56C-6C57E51FBBAE}" srcId="{97B706E0-8204-4DA5-9D46-3EBD64597EB4}" destId="{F7C33017-3532-46A7-8A8A-3EEF65A98098}" srcOrd="1" destOrd="0" parTransId="{CFB57C1B-4973-4878-93ED-5D00AA180D0A}" sibTransId="{066D9370-CE44-42E3-A11A-5F91A7ADB2DE}"/>
    <dgm:cxn modelId="{B3B29A48-D774-4E79-AA9B-7655848F6EB4}" type="presOf" srcId="{014AA135-0C24-4555-BFE9-34276DA1C1F5}" destId="{D84AC837-5C94-4DF6-9257-F8485E33AF3C}" srcOrd="0" destOrd="0" presId="urn:microsoft.com/office/officeart/2005/8/layout/vList2"/>
    <dgm:cxn modelId="{7DC6EBCC-6C66-47B8-A444-3D2F47750406}" srcId="{97B706E0-8204-4DA5-9D46-3EBD64597EB4}" destId="{014AA135-0C24-4555-BFE9-34276DA1C1F5}" srcOrd="0" destOrd="0" parTransId="{8BE54E96-CEEC-4BEC-ADED-54FC37A0DEB2}" sibTransId="{1F1D4B67-1E0C-4158-B8FF-3AC869F75264}"/>
    <dgm:cxn modelId="{3C1D60F2-FD1C-4191-A033-B50752475BDD}" type="presParOf" srcId="{804C4C44-ACCA-43A4-9785-4233FDAEF71E}" destId="{D84AC837-5C94-4DF6-9257-F8485E33AF3C}" srcOrd="0" destOrd="0" presId="urn:microsoft.com/office/officeart/2005/8/layout/vList2"/>
    <dgm:cxn modelId="{B005A027-C577-4A6C-9D73-AB88FF0BABAF}" type="presParOf" srcId="{804C4C44-ACCA-43A4-9785-4233FDAEF71E}" destId="{578935FA-127B-4B9E-874B-96F5B055ED31}" srcOrd="1" destOrd="0" presId="urn:microsoft.com/office/officeart/2005/8/layout/vList2"/>
    <dgm:cxn modelId="{DC292CB3-CE2F-4440-AF11-647606D9AB60}" type="presParOf" srcId="{804C4C44-ACCA-43A4-9785-4233FDAEF71E}" destId="{0547726D-8ABA-4260-BD57-F551D6DCBDAB}" srcOrd="2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84AC837-5C94-4DF6-9257-F8485E33AF3C}">
      <dsp:nvSpPr>
        <dsp:cNvPr id="0" name=""/>
        <dsp:cNvSpPr/>
      </dsp:nvSpPr>
      <dsp:spPr>
        <a:xfrm>
          <a:off x="0" y="0"/>
          <a:ext cx="10740103" cy="1078851"/>
        </a:xfrm>
        <a:prstGeom prst="roundRect">
          <a:avLst/>
        </a:prstGeom>
        <a:solidFill>
          <a:srgbClr val="4F81BD"/>
        </a:solidFill>
        <a:ln w="254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252000" lvl="0" algn="just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5. </a:t>
          </a:r>
          <a:r>
            <a:rPr lang="ru-RU" sz="2000" b="1" u="sng" kern="120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До 14.11.2014 года</a:t>
          </a:r>
          <a:r>
            <a:rPr lang="ru-RU" sz="2000" b="1" kern="120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 утвердить </a:t>
          </a:r>
          <a:r>
            <a:rPr lang="ru-RU" sz="2000" b="1" u="sng" kern="120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муниципальные программы</a:t>
          </a:r>
          <a:r>
            <a:rPr lang="ru-RU" sz="2000" b="1" kern="120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, в том числе в части бюджетных инвестиций, по которым принято решение о подготовке и реализации бюджетных инвестиций</a:t>
          </a:r>
          <a:r>
            <a:rPr lang="ru-RU" sz="2000" b="1" kern="1200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 </a:t>
          </a:r>
          <a:endParaRPr lang="ru-RU" sz="2000" b="1" u="sng" kern="1200" dirty="0" smtClean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sp:txBody>
      <dsp:txXfrm>
        <a:off x="52665" y="52665"/>
        <a:ext cx="10634773" cy="973521"/>
      </dsp:txXfrm>
    </dsp:sp>
    <dsp:sp modelId="{0547726D-8ABA-4260-BD57-F551D6DCBDAB}">
      <dsp:nvSpPr>
        <dsp:cNvPr id="0" name=""/>
        <dsp:cNvSpPr/>
      </dsp:nvSpPr>
      <dsp:spPr>
        <a:xfrm>
          <a:off x="0" y="1309737"/>
          <a:ext cx="10740103" cy="1465197"/>
        </a:xfrm>
        <a:prstGeom prst="roundRect">
          <a:avLst/>
        </a:prstGeom>
        <a:solidFill>
          <a:srgbClr val="4F81BD">
            <a:hueOff val="0"/>
            <a:satOff val="0"/>
            <a:lumOff val="0"/>
            <a:alphaOff val="0"/>
          </a:srgbClr>
        </a:solidFill>
        <a:ln w="25400" cap="flat" cmpd="sng" algn="ctr">
          <a:solidFill>
            <a:sysClr val="window" lastClr="FFFFFF">
              <a:hueOff val="0"/>
              <a:satOff val="0"/>
              <a:lumOff val="0"/>
              <a:alphaOff val="0"/>
            </a:sys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just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6. </a:t>
          </a:r>
          <a:r>
            <a:rPr lang="ru-RU" sz="2000" b="1" u="sng" kern="1200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До </a:t>
          </a:r>
          <a:r>
            <a:rPr lang="ru-RU" sz="2000" b="1" u="sng" kern="120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14.11.2014 </a:t>
          </a:r>
          <a:r>
            <a:rPr lang="ru-RU" sz="2000" b="1" u="none" kern="120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 </a:t>
          </a:r>
          <a:r>
            <a:rPr lang="ru-RU" sz="2000" b="1" u="sng" kern="120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в</a:t>
          </a:r>
          <a:r>
            <a:rPr lang="ru-RU" sz="2000" b="1" u="sng" kern="1200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нести изменения в ранее утверждённые </a:t>
          </a:r>
          <a:r>
            <a:rPr lang="ru-RU" sz="2000" b="1" kern="1200" baseline="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муниципальные программы,  </a:t>
          </a:r>
          <a:r>
            <a:rPr lang="ru-RU" sz="2000" b="1" kern="1200" dirty="0" smtClean="0">
              <a:solidFill>
                <a:sysClr val="window" lastClr="FFFFFF"/>
              </a:solidFill>
              <a:latin typeface="Times New Roman" pitchFamily="18" charset="0"/>
              <a:ea typeface="+mn-ea"/>
              <a:cs typeface="Times New Roman" pitchFamily="18" charset="0"/>
            </a:rPr>
            <a:t>в части бюджетных инвестиций, по которым принято решение о подготовке и реализации бюджетных инвестиций </a:t>
          </a:r>
          <a:endParaRPr lang="ru-RU" sz="2000" b="1" u="sng" kern="1200" dirty="0" smtClean="0">
            <a:solidFill>
              <a:sysClr val="window" lastClr="FFFFFF"/>
            </a:solidFill>
            <a:latin typeface="Times New Roman" pitchFamily="18" charset="0"/>
            <a:ea typeface="+mn-ea"/>
            <a:cs typeface="Times New Roman" pitchFamily="18" charset="0"/>
          </a:endParaRPr>
        </a:p>
      </dsp:txBody>
      <dsp:txXfrm>
        <a:off x="71525" y="1381262"/>
        <a:ext cx="10597053" cy="132214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ru-RU" smtClean="0"/>
              <a:t>1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0641DC2-2EAC-46BC-88DD-DDCDCD5B9B15}" type="datetimeFigureOut">
              <a:rPr lang="ru-RU" smtClean="0"/>
              <a:t>06.11.2014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70AC17C-4025-4E8D-A40C-7CD2A85AE6B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7811735"/>
      </p:ext>
    </p:extLst>
  </p:cSld>
  <p:clrMap bg1="lt1" tx1="dk1" bg2="lt2" tx2="dk2" accent1="accent1" accent2="accent2" accent3="accent3" accent4="accent4" accent5="accent5" accent6="accent6" hlink="hlink" folHlink="folHlink"/>
  <p:hf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ru-RU" smtClean="0"/>
              <a:t>1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78ACD95-0BD3-442B-96A2-5B0D16B9D263}" type="datetimeFigureOut">
              <a:rPr lang="ru-RU" smtClean="0"/>
              <a:t>06.11.2014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34793FF-12F8-485C-B1C5-D327B12738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54780827"/>
      </p:ext>
    </p:extLst>
  </p:cSld>
  <p:clrMap bg1="lt1" tx1="dk1" bg2="lt2" tx2="dk2" accent1="accent1" accent2="accent2" accent3="accent3" accent4="accent4" accent5="accent5" accent6="accent6" hlink="hlink" folHlink="folHlink"/>
  <p:hf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0801845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10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4239078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11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7239392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12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5790967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0238842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3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7239392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4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398117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5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398117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6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398117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7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855179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8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763994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9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788221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A9D2E-62EC-48FB-A127-F58C4C085E9D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672679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4251E-C6A1-4E11-9A0C-B45CFF4B0B84}" type="datetime1">
              <a:rPr lang="en-US" smtClean="0"/>
              <a:t>11/6/2014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88880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24D182-9A22-4970-9F27-88951222CF8A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776672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F98979-7911-489A-9FB4-CC982931DE07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1663686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2AC07-CD54-4801-841D-0A795303AB8D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390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84233E-1D63-4E46-90ED-45C79128B496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8802873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E9486-5501-4000-9249-47B1D3323098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373616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78418A-F68A-4A73-920E-2C0813D27397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0936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34B694-61DD-44F5-BD27-B09DEC3EC22F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23567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A91C4-3F2F-436E-BCEB-CFB2522A6357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2892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F7641B-5137-4E42-B618-AA66E93E15A3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48883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A1F72-3BB4-4967-A53C-680AB0AEF909}" type="datetime1">
              <a:rPr lang="en-US" smtClean="0"/>
              <a:t>11/6/2014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12325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FB099-5EE2-4FDD-9BE3-8CB75C61639C}" type="datetime1">
              <a:rPr lang="en-US" smtClean="0"/>
              <a:t>11/6/2014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78861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8BBC40-0D53-4204-882B-2D01652AD8B4}" type="datetime1">
              <a:rPr lang="en-US" smtClean="0"/>
              <a:t>11/6/2014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8863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74FB55-31A0-4AC8-AF63-C8D0A6CBBC0B}" type="datetime1">
              <a:rPr lang="en-US" smtClean="0"/>
              <a:t>11/6/2014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1385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F24745-BC0D-45F7-9AC0-0F6795F03E86}" type="datetime1">
              <a:rPr lang="en-US" smtClean="0"/>
              <a:t>11/6/2014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4028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39FB5C-38A6-44C9-89A5-EC333AAEA695}" type="datetime1">
              <a:rPr lang="en-US" smtClean="0"/>
              <a:t>11/6/2014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7454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154BDBB4-8A4A-4CB6-81D1-E8ACF63DFF4F}" type="datetime1">
              <a:rPr lang="en-US" smtClean="0"/>
              <a:t>11/6/2014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849781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  <p:sldLayoutId id="2147483682" r:id="rId13"/>
    <p:sldLayoutId id="2147483683" r:id="rId14"/>
    <p:sldLayoutId id="2147483684" r:id="rId15"/>
    <p:sldLayoutId id="2147483685" r:id="rId16"/>
    <p:sldLayoutId id="2147483686" r:id="rId17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8" Type="http://schemas.microsoft.com/office/2007/relationships/diagramDrawing" Target="../diagrams/drawing1.xml"/><Relationship Id="rId3" Type="http://schemas.openxmlformats.org/officeDocument/2006/relationships/image" Target="../media/image1.png"/><Relationship Id="rId7" Type="http://schemas.openxmlformats.org/officeDocument/2006/relationships/diagramColors" Target="../diagrams/colors1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Relationship Id="rId6" Type="http://schemas.openxmlformats.org/officeDocument/2006/relationships/diagramQuickStyle" Target="../diagrams/quickStyle1.xml"/><Relationship Id="rId5" Type="http://schemas.openxmlformats.org/officeDocument/2006/relationships/diagramLayout" Target="../diagrams/layout1.xml"/><Relationship Id="rId4" Type="http://schemas.openxmlformats.org/officeDocument/2006/relationships/diagramData" Target="../diagrams/data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0">
              <a:schemeClr val="accent1">
                <a:lumMod val="45000"/>
                <a:lumOff val="55000"/>
              </a:schemeClr>
            </a:gs>
            <a:gs pos="78000">
              <a:schemeClr val="accent1">
                <a:lumMod val="9000"/>
                <a:lumOff val="91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386861" y="1055076"/>
            <a:ext cx="11468061" cy="3147646"/>
          </a:xfrm>
        </p:spPr>
        <p:txBody>
          <a:bodyPr>
            <a:noAutofit/>
          </a:bodyPr>
          <a:lstStyle/>
          <a:p>
            <a:pPr algn="ctr"/>
            <a:r>
              <a:rPr lang="ru-RU" sz="3200" dirty="0" smtClean="0">
                <a:solidFill>
                  <a:srgbClr val="002060"/>
                </a:solidFill>
                <a:latin typeface="Franklin Gothic Demi" panose="020B0703020102020204" pitchFamily="34" charset="0"/>
              </a:rPr>
              <a:t>Оперативное совещание </a:t>
            </a:r>
            <a:r>
              <a:rPr lang="ru-RU" sz="3200" dirty="0">
                <a:solidFill>
                  <a:srgbClr val="002060"/>
                </a:solidFill>
                <a:latin typeface="Franklin Gothic Demi" panose="020B0703020102020204" pitchFamily="34" charset="0"/>
              </a:rPr>
              <a:t>по финансовым вопросам </a:t>
            </a:r>
            <a:r>
              <a:rPr lang="ru-RU" sz="3200" dirty="0" smtClean="0">
                <a:solidFill>
                  <a:srgbClr val="002060"/>
                </a:solidFill>
                <a:latin typeface="Franklin Gothic Demi" panose="020B0703020102020204" pitchFamily="34" charset="0"/>
              </a:rPr>
              <a:t/>
            </a:r>
            <a:br>
              <a:rPr lang="ru-RU" sz="3200" dirty="0" smtClean="0">
                <a:solidFill>
                  <a:srgbClr val="002060"/>
                </a:solidFill>
                <a:latin typeface="Franklin Gothic Demi" panose="020B0703020102020204" pitchFamily="34" charset="0"/>
              </a:rPr>
            </a:br>
            <a:r>
              <a:rPr lang="ru-RU" sz="28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8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dirty="0" smtClean="0">
                <a:solidFill>
                  <a:srgbClr val="002060"/>
                </a:solidFill>
                <a:latin typeface="Franklin Gothic Demi" panose="020B0703020102020204" pitchFamily="34" charset="0"/>
              </a:rPr>
              <a:t>по </a:t>
            </a:r>
            <a:r>
              <a:rPr lang="ru-RU" sz="3200" dirty="0">
                <a:solidFill>
                  <a:srgbClr val="002060"/>
                </a:solidFill>
                <a:latin typeface="Franklin Gothic Demi" panose="020B0703020102020204" pitchFamily="34" charset="0"/>
              </a:rPr>
              <a:t>формированию и исполнению бюджета Петропавловск-Камчатского городского округа</a:t>
            </a:r>
            <a:r>
              <a:rPr lang="ru-RU" sz="3200" b="1" dirty="0" smtClean="0">
                <a:solidFill>
                  <a:srgbClr val="002060"/>
                </a:solidFill>
                <a:latin typeface="Franklin Gothic Demi" panose="020B0703020102020204" pitchFamily="34" charset="0"/>
              </a:rPr>
              <a:t/>
            </a:r>
            <a:br>
              <a:rPr lang="ru-RU" sz="3200" b="1" dirty="0" smtClean="0">
                <a:solidFill>
                  <a:srgbClr val="002060"/>
                </a:solidFill>
                <a:latin typeface="Franklin Gothic Demi" panose="020B0703020102020204" pitchFamily="34" charset="0"/>
              </a:rPr>
            </a:br>
            <a:endParaRPr lang="ru-RU" sz="3200" b="1" dirty="0">
              <a:solidFill>
                <a:srgbClr val="002060"/>
              </a:solidFill>
              <a:latin typeface="Franklin Gothic Demi" panose="020B0703020102020204" pitchFamily="34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954215" y="5474766"/>
            <a:ext cx="7635033" cy="1197389"/>
          </a:xfrm>
          <a:noFill/>
          <a:ln>
            <a:noFill/>
          </a:ln>
        </p:spPr>
        <p:txBody>
          <a:bodyPr>
            <a:noAutofit/>
          </a:bodyPr>
          <a:lstStyle/>
          <a:p>
            <a:pPr algn="r"/>
            <a:r>
              <a:rPr lang="ru-RU" sz="1800" b="1" cap="all" dirty="0" smtClean="0">
                <a:ln w="3175" cmpd="sng">
                  <a:noFill/>
                </a:ln>
                <a:solidFill>
                  <a:srgbClr val="002060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Департамент </a:t>
            </a:r>
            <a:r>
              <a:rPr lang="ru-RU" sz="1800" b="1" cap="all" dirty="0">
                <a:ln w="3175" cmpd="sng">
                  <a:noFill/>
                </a:ln>
                <a:solidFill>
                  <a:srgbClr val="002060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финансов администрации </a:t>
            </a:r>
            <a:endParaRPr lang="ru-RU" sz="1800" b="1" cap="all" dirty="0" smtClean="0">
              <a:ln w="3175" cmpd="sng">
                <a:noFill/>
              </a:ln>
              <a:solidFill>
                <a:srgbClr val="002060"/>
              </a:solidFill>
              <a:latin typeface="Times New Roman" panose="02020603050405020304" pitchFamily="18" charset="0"/>
              <a:ea typeface="+mj-ea"/>
              <a:cs typeface="Times New Roman" panose="02020603050405020304" pitchFamily="18" charset="0"/>
            </a:endParaRPr>
          </a:p>
          <a:p>
            <a:pPr algn="r"/>
            <a:r>
              <a:rPr lang="ru-RU" sz="1800" b="1" cap="all" dirty="0" smtClean="0">
                <a:ln w="3175" cmpd="sng">
                  <a:noFill/>
                </a:ln>
                <a:solidFill>
                  <a:srgbClr val="002060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Петропавловск-Камчатского </a:t>
            </a:r>
            <a:r>
              <a:rPr lang="ru-RU" sz="1800" b="1" cap="all" dirty="0">
                <a:ln w="3175" cmpd="sng">
                  <a:noFill/>
                </a:ln>
                <a:solidFill>
                  <a:srgbClr val="002060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городского </a:t>
            </a:r>
            <a:r>
              <a:rPr lang="ru-RU" sz="1800" b="1" cap="all" dirty="0" smtClean="0">
                <a:ln w="3175" cmpd="sng">
                  <a:noFill/>
                </a:ln>
                <a:solidFill>
                  <a:srgbClr val="002060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округа</a:t>
            </a:r>
          </a:p>
          <a:p>
            <a:pPr algn="r"/>
            <a:r>
              <a:rPr lang="ru-RU" sz="1800" b="1" cap="all" dirty="0" smtClean="0">
                <a:ln w="3175" cmpd="sng">
                  <a:noFill/>
                </a:ln>
                <a:solidFill>
                  <a:srgbClr val="002060"/>
                </a:solidFill>
                <a:latin typeface="Times New Roman" panose="02020603050405020304" pitchFamily="18" charset="0"/>
                <a:ea typeface="+mj-ea"/>
                <a:cs typeface="Times New Roman" panose="02020603050405020304" pitchFamily="18" charset="0"/>
              </a:rPr>
              <a:t>06 ноября 2014</a:t>
            </a:r>
            <a:r>
              <a:rPr lang="ru-RU" sz="2000" cap="all" dirty="0" smtClean="0">
                <a:ln w="3175" cmpd="sng">
                  <a:noFill/>
                </a:ln>
                <a:solidFill>
                  <a:srgbClr val="002060"/>
                </a:solidFill>
                <a:latin typeface="Franklin Gothic Demi" panose="020B0703020102020204" pitchFamily="34" charset="0"/>
                <a:ea typeface="+mj-ea"/>
                <a:cs typeface="+mj-cs"/>
              </a:rPr>
              <a:t> </a:t>
            </a:r>
            <a:endParaRPr lang="ru-RU" sz="2000" cap="all" dirty="0">
              <a:ln w="3175" cmpd="sng">
                <a:noFill/>
              </a:ln>
              <a:solidFill>
                <a:srgbClr val="002060"/>
              </a:solidFill>
              <a:latin typeface="Franklin Gothic Demi" panose="020B0703020102020204" pitchFamily="34" charset="0"/>
              <a:ea typeface="+mj-ea"/>
              <a:cs typeface="+mj-cs"/>
            </a:endParaRPr>
          </a:p>
        </p:txBody>
      </p:sp>
      <p:pic>
        <p:nvPicPr>
          <p:cNvPr id="5" name="Picture 2" descr="H:\Documents and Settings\EMatvienko\Рабочий стол\gerb_big.gif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589248" y="5474766"/>
            <a:ext cx="1438629" cy="119738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2152367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3" name="Заголовок 2"/>
          <p:cNvSpPr>
            <a:spLocks noGrp="1"/>
          </p:cNvSpPr>
          <p:nvPr>
            <p:ph type="ctrTitle"/>
          </p:nvPr>
        </p:nvSpPr>
        <p:spPr>
          <a:xfrm>
            <a:off x="231531" y="936907"/>
            <a:ext cx="11728937" cy="794351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u="sng" cap="none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Срок реализации: декабрь 2014 года</a:t>
            </a:r>
            <a:endParaRPr lang="ru-RU" b="1" u="sng" cap="none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Подзаголовок 9"/>
          <p:cNvSpPr>
            <a:spLocks noGrp="1"/>
          </p:cNvSpPr>
          <p:nvPr>
            <p:ph type="subTitle" idx="1"/>
          </p:nvPr>
        </p:nvSpPr>
        <p:spPr>
          <a:xfrm>
            <a:off x="228600" y="1814460"/>
            <a:ext cx="11963400" cy="5043540"/>
          </a:xfrm>
        </p:spPr>
        <p:txBody>
          <a:bodyPr>
            <a:noAutofit/>
          </a:bodyPr>
          <a:lstStyle/>
          <a:p>
            <a:pPr lvl="0"/>
            <a:r>
              <a:rPr lang="ru-RU" sz="26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Разработчики муниципальных программ </a:t>
            </a:r>
            <a:r>
              <a:rPr lang="ru-RU" sz="26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обеспечивают введение в программном комплексе «Хранилище КС» информацию по муниципальным программам в схемы: </a:t>
            </a:r>
          </a:p>
          <a:p>
            <a:pPr marL="342900" indent="-342900">
              <a:buClrTx/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аналитического справочника;</a:t>
            </a:r>
          </a:p>
          <a:p>
            <a:pPr marL="342900" indent="-342900">
              <a:buClrTx/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утверждение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финансовых уровней;</a:t>
            </a:r>
          </a:p>
          <a:p>
            <a:pPr marL="342900" indent="-342900">
              <a:buClrTx/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утверждение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показателей результативности;</a:t>
            </a:r>
          </a:p>
          <a:p>
            <a:pPr marL="342900" indent="-342900">
              <a:buClrTx/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ожидаемые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результаты;</a:t>
            </a:r>
          </a:p>
          <a:p>
            <a:pPr marL="342900" indent="-342900">
              <a:buClrTx/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план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показателей результативности;</a:t>
            </a:r>
          </a:p>
          <a:p>
            <a:pPr marL="342900" indent="-342900">
              <a:buClrTx/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план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мероприятий для ведомства;</a:t>
            </a:r>
          </a:p>
          <a:p>
            <a:pPr marL="342900" indent="-342900">
              <a:buClrTx/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заказчики/разработчики;</a:t>
            </a:r>
          </a:p>
          <a:p>
            <a:pPr marL="342900" indent="-342900">
              <a:buClrTx/>
              <a:buFont typeface="Wingdings" panose="05000000000000000000" pitchFamily="2" charset="2"/>
              <a:buChar char="Ø"/>
            </a:pPr>
            <a:r>
              <a:rPr lang="ru-RU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этапы </a:t>
            </a:r>
            <a:r>
              <a:rPr lang="ru-RU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сроки. </a:t>
            </a:r>
          </a:p>
        </p:txBody>
      </p:sp>
    </p:spTree>
    <p:extLst>
      <p:ext uri="{BB962C8B-B14F-4D97-AF65-F5344CB8AC3E}">
        <p14:creationId xmlns:p14="http://schemas.microsoft.com/office/powerpoint/2010/main" val="25557379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4915905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 fontScale="92500"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Главным распорядителям средств бюджета изучить и применять в работе:</a:t>
            </a:r>
          </a:p>
          <a:p>
            <a:pPr algn="ctr"/>
            <a:endParaRPr lang="ru-RU" sz="2000" b="1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7800" lvl="0" indent="266700">
              <a:buFont typeface="+mj-lt"/>
              <a:buAutoNum type="arabicPeriod"/>
            </a:pP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Письмо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 22.09.2014 № 56.02/877 Агентства по информатизации и связи Камчатского края. </a:t>
            </a: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7800" lvl="0" indent="266700">
              <a:buFont typeface="+mj-lt"/>
              <a:buAutoNum type="arabicPeriod"/>
            </a:pP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Письмо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 19.09.2014 № 33.02-09/2172 Министерства финансов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Камчатского 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края 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(в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части 3 раздела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  <a:p>
            <a:pPr marL="177800" lvl="0" indent="266700">
              <a:buFont typeface="+mj-lt"/>
              <a:buAutoNum type="arabicPeriod"/>
            </a:pP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Письмо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 30.09.2014 № 09-05-05/48843 Министерства 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финансов Российской Федерации (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методические рекомендации по составлению и исполнению бюджета субъектов РФ и местных бюджетов на основе государственных (муниципальных) программ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177800" lvl="0" indent="266700">
              <a:buFont typeface="+mj-lt"/>
              <a:buAutoNum type="arabicPeriod"/>
            </a:pP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Министерства финансов Российской Федерации от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29.08.2014 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№ 89н          «О внесении изменений в приказ Министерства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финансов Российской Федерации 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 01.12.2010 № 157н» (применять при формировании отчетности за 2014 год)</a:t>
            </a: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404188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1" y="1150787"/>
            <a:ext cx="12191998" cy="4915905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Главным распорядителям средств бюджета обеспечить:</a:t>
            </a:r>
          </a:p>
          <a:p>
            <a:pPr algn="ctr"/>
            <a:endParaRPr lang="ru-RU" sz="2500" b="1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444500" algn="just">
              <a:buFont typeface="+mj-lt"/>
              <a:buAutoNum type="arabicPeriod"/>
            </a:pP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представление заявок на финансирование расходов </a:t>
            </a:r>
            <a:r>
              <a:rPr lang="ru-RU" sz="25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уплате страховых взносов 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Пенсионный фонд Российской Федерации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Департамент финансов </a:t>
            </a:r>
            <a:r>
              <a:rPr lang="ru-RU" sz="2500" b="1" u="sng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 5 числа 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(подпункт 9.1 пункта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9 П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орядка исполнения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бюджета Петропавловск-Камчатского городского округа по расходам, источникам финансирования дефицита бюджета Петропавловск-Камчатского городского округа и санкционирования оплаты денежных обязательств получателей средств бюджета Петропавловск-Камчатского городского округа, администраторов источников финансирования дефицита бюджета Петропавловск-Камчатского городского 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округа);</a:t>
            </a:r>
          </a:p>
          <a:p>
            <a:pPr lvl="0" indent="444500" algn="just">
              <a:buFont typeface="+mj-lt"/>
              <a:buAutoNum type="arabicPeriod"/>
            </a:pP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оплату </a:t>
            </a:r>
            <a:r>
              <a:rPr lang="ru-RU" sz="25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страховых взносов в Пенсионный фонд Российской 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Федерации </a:t>
            </a:r>
            <a:r>
              <a:rPr lang="ru-RU" sz="2500" b="1" u="sng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 10 числа</a:t>
            </a:r>
            <a:r>
              <a:rPr lang="ru-RU" sz="25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561548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3" y="65128"/>
            <a:ext cx="12191997" cy="1055076"/>
            <a:chOff x="11430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30" y="33187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28600" y="1582614"/>
            <a:ext cx="11816861" cy="1740878"/>
          </a:xfrm>
        </p:spPr>
        <p:txBody>
          <a:bodyPr>
            <a:normAutofit/>
          </a:bodyPr>
          <a:lstStyle/>
          <a:p>
            <a:pPr lvl="0" algn="ctr"/>
            <a:r>
              <a:rPr lang="ru-RU" sz="3600" b="1" u="sng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Вопрос 1:</a:t>
            </a: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Внесение </a:t>
            </a:r>
            <a:r>
              <a:rPr lang="ru-RU" sz="3600" b="1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изменений в Решение о бюджете Петропавловск-Камчатского городского округа </a:t>
            </a: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3600" b="1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2014-2016 </a:t>
            </a: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годы по итогам оптимизации</a:t>
            </a:r>
            <a:endParaRPr lang="ru-RU" sz="3600" b="1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Подзаголовок 9"/>
          <p:cNvSpPr>
            <a:spLocks noGrp="1"/>
          </p:cNvSpPr>
          <p:nvPr>
            <p:ph type="subTitle" idx="1"/>
          </p:nvPr>
        </p:nvSpPr>
        <p:spPr>
          <a:xfrm>
            <a:off x="228600" y="4783015"/>
            <a:ext cx="7297615" cy="1863969"/>
          </a:xfrm>
        </p:spPr>
        <p:txBody>
          <a:bodyPr>
            <a:noAutofit/>
          </a:bodyPr>
          <a:lstStyle/>
          <a:p>
            <a:pPr lvl="0"/>
            <a:r>
              <a:rPr lang="ru-RU" sz="28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Докладчик: </a:t>
            </a:r>
          </a:p>
          <a:p>
            <a:pPr marL="857250" indent="-857250">
              <a:buClrTx/>
              <a:buFont typeface="Wingdings" panose="05000000000000000000" pitchFamily="2" charset="2"/>
              <a:buChar char="Ø"/>
            </a:pPr>
            <a:r>
              <a:rPr lang="ru-RU" sz="24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Начальник бюджетного отдела Департамента финансов администрации Петропавловск-Камчатского городского округа Е.С. Павленко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95580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 fontScale="92500" lnSpcReduction="10000"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Главным распорядителям средств бюджета Петропавловск-Камчатского городского округа:</a:t>
            </a:r>
          </a:p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55600" lvl="0" indent="-355600">
              <a:buFont typeface="+mj-lt"/>
              <a:buAutoNum type="arabicParenR"/>
            </a:pPr>
            <a:r>
              <a:rPr lang="ru-RU" sz="2700" u="sng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 21.11.2014 </a:t>
            </a:r>
            <a:r>
              <a:rPr lang="ru-RU" sz="27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года представить докладные записки </a:t>
            </a:r>
            <a:r>
              <a:rPr lang="ru-RU" sz="27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по итогам оптимизации, а также в связи с окончанием финансового года;</a:t>
            </a:r>
            <a:endParaRPr lang="ru-RU" sz="27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55600" lvl="0" indent="-355600">
              <a:buFont typeface="+mj-lt"/>
              <a:buAutoNum type="arabicParenR"/>
            </a:pPr>
            <a:r>
              <a:rPr lang="ru-RU" sz="2700" u="sng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</a:t>
            </a:r>
            <a:r>
              <a:rPr lang="ru-RU" sz="2700" u="sng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 21.11.2014 </a:t>
            </a:r>
            <a:r>
              <a:rPr lang="ru-RU" sz="27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представить копии постановлений о внесении изменений </a:t>
            </a:r>
            <a:r>
              <a:rPr lang="ru-RU" sz="27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муниципальные </a:t>
            </a:r>
            <a:r>
              <a:rPr lang="ru-RU" sz="27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программы по итогам оптимизации с  обязательной  корректировкой индикаторов;</a:t>
            </a:r>
            <a:endParaRPr lang="ru-RU" sz="27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55600" lvl="0" indent="-355600">
              <a:buFont typeface="+mj-lt"/>
              <a:buAutoNum type="arabicParenR"/>
            </a:pPr>
            <a:r>
              <a:rPr lang="ru-RU" sz="27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допускать размещение документации по закупкам без наличия бюджетных ассигнований, или на суммы превышающие утверждённые бюджетные </a:t>
            </a:r>
            <a:r>
              <a:rPr lang="ru-RU" sz="27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ассигнования (</a:t>
            </a:r>
            <a:r>
              <a:rPr lang="ru-RU" sz="2700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лимиты бюджетных обязательств</a:t>
            </a:r>
            <a:r>
              <a:rPr lang="ru-RU" sz="27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marL="355600" indent="-355600">
              <a:buFont typeface="+mj-lt"/>
              <a:buAutoNum type="arabicParenR"/>
            </a:pPr>
            <a:r>
              <a:rPr lang="ru-RU" sz="2700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допускать принятие бюджетных обязательств при отсутствии утвержденных лимитов бюджетных обязательств на соответствующий финансовый год  (ст. 72 БК РФ);</a:t>
            </a: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423553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28600" y="1582613"/>
            <a:ext cx="11816861" cy="1688125"/>
          </a:xfrm>
        </p:spPr>
        <p:txBody>
          <a:bodyPr>
            <a:normAutofit/>
          </a:bodyPr>
          <a:lstStyle/>
          <a:p>
            <a:pPr lvl="0" algn="ctr"/>
            <a:r>
              <a:rPr lang="ru-RU" sz="3600" b="1" u="sng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Вопрос 2:</a:t>
            </a:r>
            <a:r>
              <a:rPr lang="ru-RU" sz="3600" b="1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 Решения </a:t>
            </a:r>
            <a:r>
              <a:rPr lang="ru-RU" sz="3600" b="1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 </a:t>
            </a: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бюджете </a:t>
            </a:r>
            <a:r>
              <a:rPr lang="ru-RU" sz="3600" b="1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Петропавловск-Камчатского городского округа</a:t>
            </a: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b="1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2015-2017 </a:t>
            </a: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годы</a:t>
            </a:r>
            <a:endParaRPr lang="ru-RU" sz="3600" b="1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Подзаголовок 9"/>
          <p:cNvSpPr>
            <a:spLocks noGrp="1"/>
          </p:cNvSpPr>
          <p:nvPr>
            <p:ph type="subTitle" idx="1"/>
          </p:nvPr>
        </p:nvSpPr>
        <p:spPr>
          <a:xfrm>
            <a:off x="228600" y="5232400"/>
            <a:ext cx="8335108" cy="1475277"/>
          </a:xfrm>
        </p:spPr>
        <p:txBody>
          <a:bodyPr>
            <a:noAutofit/>
          </a:bodyPr>
          <a:lstStyle/>
          <a:p>
            <a:pPr lvl="0"/>
            <a:r>
              <a:rPr lang="ru-RU" sz="23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Докладчик: </a:t>
            </a:r>
          </a:p>
          <a:p>
            <a:pPr marL="342900" lvl="0" indent="-342900">
              <a:buClrTx/>
              <a:buFont typeface="Wingdings" panose="05000000000000000000" pitchFamily="2" charset="2"/>
              <a:buChar char="Ø"/>
            </a:pPr>
            <a:r>
              <a:rPr lang="ru-RU" sz="23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Начальник Управления экономики администрации Петропавловск-Камчатского городского округа Н.В</a:t>
            </a:r>
            <a:r>
              <a:rPr lang="ru-RU" sz="23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3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Ющенко</a:t>
            </a:r>
            <a:endParaRPr lang="ru-RU" sz="2300" b="1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922391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" y="1081777"/>
            <a:ext cx="12045459" cy="671018"/>
          </a:xfrm>
        </p:spPr>
        <p:txBody>
          <a:bodyPr>
            <a:normAutofit/>
          </a:bodyPr>
          <a:lstStyle/>
          <a:p>
            <a:pPr lvl="0" algn="ctr"/>
            <a:r>
              <a:rPr lang="ru-RU" sz="3600" b="1" cap="none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ГРБС </a:t>
            </a:r>
            <a:r>
              <a:rPr lang="ru-RU" sz="3600" b="1" cap="none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 </a:t>
            </a:r>
            <a:r>
              <a:rPr lang="ru-RU" sz="3600" b="1" cap="none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3600" b="1" cap="none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2014 </a:t>
            </a:r>
            <a:r>
              <a:rPr lang="ru-RU" sz="3600" b="1" cap="none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году для 2015-2017 годов:</a:t>
            </a:r>
            <a:endParaRPr lang="ru-RU" sz="3600" b="1" cap="none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pSp>
        <p:nvGrpSpPr>
          <p:cNvPr id="10" name="Группа 9"/>
          <p:cNvGrpSpPr/>
          <p:nvPr/>
        </p:nvGrpSpPr>
        <p:grpSpPr>
          <a:xfrm>
            <a:off x="593480" y="1832802"/>
            <a:ext cx="11087100" cy="1650684"/>
            <a:chOff x="0" y="454319"/>
            <a:chExt cx="8280920" cy="1408535"/>
          </a:xfrm>
        </p:grpSpPr>
        <p:sp>
          <p:nvSpPr>
            <p:cNvPr id="11" name="Скругленный прямоугольник 10"/>
            <p:cNvSpPr/>
            <p:nvPr/>
          </p:nvSpPr>
          <p:spPr>
            <a:xfrm>
              <a:off x="0" y="454319"/>
              <a:ext cx="8280920" cy="1408535"/>
            </a:xfrm>
            <a:prstGeom prst="roundRect">
              <a:avLst/>
            </a:prstGeom>
            <a:solidFill>
              <a:srgbClr val="4F81BD"/>
            </a:solidFill>
            <a:ln>
              <a:solidFill>
                <a:srgbClr val="638FC5"/>
              </a:solidFill>
            </a:ln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2" name="Скругленный прямоугольник 4"/>
            <p:cNvSpPr/>
            <p:nvPr/>
          </p:nvSpPr>
          <p:spPr>
            <a:xfrm>
              <a:off x="64762" y="510685"/>
              <a:ext cx="8151396" cy="1197128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60960" tIns="60960" rIns="60960" bIns="60960" numCol="1" spcCol="1270" anchor="t" anchorCtr="0">
              <a:noAutofit/>
            </a:bodyPr>
            <a:lstStyle/>
            <a:p>
              <a:pPr lvl="0" algn="just" defTabSz="7112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ru-RU" sz="2000" b="1" kern="1200" baseline="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1. </a:t>
              </a:r>
              <a:r>
                <a:rPr lang="ru-RU" sz="2000" b="1" u="sng" kern="1200" baseline="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До 10.11.2014 внести</a:t>
              </a:r>
              <a:r>
                <a:rPr lang="ru-RU" sz="2000" b="1" u="none" kern="1200" baseline="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 предложения в Управление экономики администрации Петропавловск-Камчатского городского округа </a:t>
              </a:r>
              <a:r>
                <a:rPr lang="ru-RU" sz="2000" b="1" u="sng" kern="1200" baseline="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для внесения изменений в Перечень</a:t>
              </a:r>
              <a:r>
                <a:rPr lang="ru-RU" sz="2000" b="1" u="none" kern="1200" baseline="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 инвестиционных объектов Петропавловск-Камчатского городского округа на очередной финансовый год и плановый период </a:t>
              </a:r>
              <a:r>
                <a:rPr lang="ru-RU" sz="2000" b="1" u="sng" kern="1200" baseline="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для последующего согласования Перечня Бюджетной комиссией </a:t>
              </a:r>
              <a:r>
                <a:rPr lang="ru-RU" sz="2000" b="1" u="none" kern="1200" baseline="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при администрации </a:t>
              </a:r>
              <a:r>
                <a:rPr lang="ru-RU" sz="2000" b="1" u="sng" kern="1200" baseline="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10.11.2014</a:t>
              </a:r>
              <a:r>
                <a:rPr lang="ru-RU" sz="2000" b="1" u="none" kern="1200" baseline="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 </a:t>
              </a:r>
              <a:endParaRPr lang="ru-RU" sz="2000" b="1" u="none" kern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13" name="Группа 12"/>
          <p:cNvGrpSpPr/>
          <p:nvPr/>
        </p:nvGrpSpPr>
        <p:grpSpPr>
          <a:xfrm>
            <a:off x="593480" y="3623574"/>
            <a:ext cx="11087100" cy="1065013"/>
            <a:chOff x="0" y="2053287"/>
            <a:chExt cx="8280920" cy="1065013"/>
          </a:xfrm>
          <a:solidFill>
            <a:srgbClr val="4F81BD"/>
          </a:solidFill>
        </p:grpSpPr>
        <p:sp>
          <p:nvSpPr>
            <p:cNvPr id="14" name="Скругленный прямоугольник 13"/>
            <p:cNvSpPr/>
            <p:nvPr/>
          </p:nvSpPr>
          <p:spPr>
            <a:xfrm>
              <a:off x="0" y="2053287"/>
              <a:ext cx="8280920" cy="1065013"/>
            </a:xfrm>
            <a:prstGeom prst="roundRect">
              <a:avLst/>
            </a:prstGeom>
            <a:grpFill/>
            <a:ln>
              <a:solidFill>
                <a:srgbClr val="638FC5"/>
              </a:solidFill>
            </a:ln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5" name="Скругленный прямоугольник 4"/>
            <p:cNvSpPr/>
            <p:nvPr/>
          </p:nvSpPr>
          <p:spPr>
            <a:xfrm>
              <a:off x="51990" y="2105277"/>
              <a:ext cx="8176940" cy="961033"/>
            </a:xfrm>
            <a:prstGeom prst="rect">
              <a:avLst/>
            </a:prstGeom>
            <a:grp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68580" tIns="68580" rIns="68580" bIns="68580" numCol="1" spcCol="1270" anchor="ctr" anchorCtr="0">
              <a:noAutofit/>
            </a:bodyPr>
            <a:lstStyle/>
            <a:p>
              <a:pPr lvl="0" algn="just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ru-RU" sz="1800" b="1" kern="1200" dirty="0" smtClean="0">
                  <a:latin typeface="Times New Roman" pitchFamily="18" charset="0"/>
                  <a:cs typeface="Times New Roman" pitchFamily="18" charset="0"/>
                </a:rPr>
                <a:t>2. </a:t>
              </a:r>
              <a:r>
                <a:rPr lang="ru-RU" sz="2000" b="1" u="sng" kern="120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До 14.11.2014</a:t>
              </a:r>
              <a:r>
                <a:rPr lang="ru-RU" sz="2000" b="1" kern="120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 принять решения о подготовке и реализации бюджетных инвестиций на </a:t>
              </a:r>
              <a:r>
                <a:rPr lang="ru-RU" sz="2000" b="1" u="sng" kern="120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2015-2017 годы </a:t>
              </a:r>
              <a:r>
                <a:rPr lang="ru-RU" sz="2000" b="1" kern="120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 </a:t>
              </a:r>
              <a:endParaRPr lang="ru-RU" sz="2000" b="1" u="sng" kern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  <p:grpSp>
        <p:nvGrpSpPr>
          <p:cNvPr id="16" name="Группа 15"/>
          <p:cNvGrpSpPr/>
          <p:nvPr/>
        </p:nvGrpSpPr>
        <p:grpSpPr>
          <a:xfrm>
            <a:off x="593480" y="4828675"/>
            <a:ext cx="11087100" cy="1353169"/>
            <a:chOff x="0" y="3472160"/>
            <a:chExt cx="8280920" cy="1353169"/>
          </a:xfrm>
          <a:solidFill>
            <a:srgbClr val="638FC5"/>
          </a:solidFill>
        </p:grpSpPr>
        <p:sp>
          <p:nvSpPr>
            <p:cNvPr id="17" name="Скругленный прямоугольник 16"/>
            <p:cNvSpPr/>
            <p:nvPr/>
          </p:nvSpPr>
          <p:spPr>
            <a:xfrm>
              <a:off x="0" y="3472160"/>
              <a:ext cx="8280920" cy="1353169"/>
            </a:xfrm>
            <a:prstGeom prst="roundRect">
              <a:avLst/>
            </a:prstGeom>
            <a:grpFill/>
            <a:ln>
              <a:solidFill>
                <a:srgbClr val="638FC5"/>
              </a:solidFill>
            </a:ln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8" name="Скругленный прямоугольник 4"/>
            <p:cNvSpPr/>
            <p:nvPr/>
          </p:nvSpPr>
          <p:spPr>
            <a:xfrm>
              <a:off x="80122" y="3604272"/>
              <a:ext cx="8148808" cy="1221057"/>
            </a:xfrm>
            <a:prstGeom prst="rect">
              <a:avLst/>
            </a:prstGeom>
            <a:grp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68580" tIns="68580" rIns="68580" bIns="68580" numCol="1" spcCol="1270" anchor="ctr" anchorCtr="0">
              <a:noAutofit/>
            </a:bodyPr>
            <a:lstStyle/>
            <a:p>
              <a:pPr lvl="0" algn="just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ru-RU" sz="1800" b="1" kern="120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3. </a:t>
              </a:r>
              <a:r>
                <a:rPr lang="ru-RU" sz="1800" b="1" u="sng" kern="120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До 14.11.2014</a:t>
              </a:r>
              <a:r>
                <a:rPr lang="ru-RU" sz="1800" b="1" kern="1200" dirty="0" smtClean="0">
                  <a:solidFill>
                    <a:schemeClr val="tx1"/>
                  </a:solidFill>
                  <a:latin typeface="Times New Roman" pitchFamily="18" charset="0"/>
                  <a:cs typeface="Times New Roman" pitchFamily="18" charset="0"/>
                </a:rPr>
                <a:t> внести изменения в утверждённые решения о подготовке и реализации бюджетных инвестиций (в отношении объектов и объёма инвестиций по годам реализации, начиная с 2015 года, в соответствие с объёмами, внесёнными в проект бюджета городского округа на очередной финансовый год и плановый период )</a:t>
              </a:r>
              <a:endParaRPr lang="ru-RU" sz="1800" b="1" u="sng" kern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50767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graphicFrame>
        <p:nvGraphicFramePr>
          <p:cNvPr id="11" name="Схема 10"/>
          <p:cNvGraphicFramePr/>
          <p:nvPr>
            <p:extLst>
              <p:ext uri="{D42A27DB-BD31-4B8C-83A1-F6EECF244321}">
                <p14:modId xmlns:p14="http://schemas.microsoft.com/office/powerpoint/2010/main" val="3461100950"/>
              </p:ext>
            </p:extLst>
          </p:nvPr>
        </p:nvGraphicFramePr>
        <p:xfrm>
          <a:off x="633530" y="2229633"/>
          <a:ext cx="10740103" cy="354100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  <p:sp>
        <p:nvSpPr>
          <p:cNvPr id="10" name="Заголовок 1"/>
          <p:cNvSpPr txBox="1">
            <a:spLocks/>
          </p:cNvSpPr>
          <p:nvPr/>
        </p:nvSpPr>
        <p:spPr>
          <a:xfrm>
            <a:off x="2" y="1081777"/>
            <a:ext cx="12045459" cy="671018"/>
          </a:xfrm>
          <a:prstGeom prst="rect">
            <a:avLst/>
          </a:prstGeom>
          <a:effectLst/>
        </p:spPr>
        <p:txBody>
          <a:bodyPr vert="horz" lIns="91440" tIns="45720" rIns="91440" bIns="45720" rtlCol="0" anchor="b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3600" b="1" cap="none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ГРБС необходимо в 2014 году для 2015-2017 годов:</a:t>
            </a:r>
            <a:endParaRPr lang="ru-RU" sz="3600" b="1" cap="none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2609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28600" y="1582613"/>
            <a:ext cx="11816861" cy="1688125"/>
          </a:xfrm>
        </p:spPr>
        <p:txBody>
          <a:bodyPr>
            <a:normAutofit fontScale="90000"/>
          </a:bodyPr>
          <a:lstStyle/>
          <a:p>
            <a:pPr lvl="0" algn="ctr"/>
            <a:r>
              <a:rPr lang="ru-RU" sz="3600" b="1" u="sng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Вопрос 3:</a:t>
            </a: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Автоматизация бюджетного процесса:</a:t>
            </a:r>
            <a:b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b="1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 </a:t>
            </a:r>
            <a:r>
              <a:rPr lang="ru-RU" sz="36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планирования муниципальных </a:t>
            </a:r>
            <a:r>
              <a:rPr lang="ru-RU" sz="3600" b="1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закупок до исполнения бюджета в программном формате</a:t>
            </a:r>
          </a:p>
        </p:txBody>
      </p:sp>
      <p:sp>
        <p:nvSpPr>
          <p:cNvPr id="10" name="Подзаголовок 9"/>
          <p:cNvSpPr>
            <a:spLocks noGrp="1"/>
          </p:cNvSpPr>
          <p:nvPr>
            <p:ph type="subTitle" idx="1"/>
          </p:nvPr>
        </p:nvSpPr>
        <p:spPr>
          <a:xfrm>
            <a:off x="228600" y="4279900"/>
            <a:ext cx="8890000" cy="2413001"/>
          </a:xfrm>
        </p:spPr>
        <p:txBody>
          <a:bodyPr>
            <a:noAutofit/>
          </a:bodyPr>
          <a:lstStyle/>
          <a:p>
            <a:pPr lvl="0"/>
            <a:r>
              <a:rPr lang="ru-RU" sz="23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Докладчики:  </a:t>
            </a:r>
          </a:p>
          <a:p>
            <a:pPr lvl="0">
              <a:buClrTx/>
              <a:buFont typeface="Wingdings" panose="05000000000000000000" pitchFamily="2" charset="2"/>
              <a:buChar char="Ø"/>
            </a:pPr>
            <a:r>
              <a:rPr lang="ru-RU" sz="23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Заместитель руководителя Департамента финансов администрации Петропавловск-Камчатского городского округа- начальник отдела казначейского исполнения бюджета И.П. Слепченко</a:t>
            </a:r>
          </a:p>
          <a:p>
            <a:pPr lvl="0">
              <a:buClrTx/>
              <a:buFont typeface="Wingdings" panose="05000000000000000000" pitchFamily="2" charset="2"/>
              <a:buChar char="Ø"/>
            </a:pPr>
            <a:r>
              <a:rPr lang="ru-RU" sz="23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</a:t>
            </a:r>
            <a:r>
              <a:rPr lang="ru-RU" sz="23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аместитель </a:t>
            </a:r>
            <a:r>
              <a:rPr lang="ru-RU" sz="23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начальника отдела сопровождения муниципальных автоматизированных </a:t>
            </a:r>
            <a:r>
              <a:rPr lang="ru-RU" sz="23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систем Е.А. Завьялова </a:t>
            </a:r>
            <a:endParaRPr lang="ru-RU" sz="23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236384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rgbClr val="4F81BD">
              <a:alpha val="70000"/>
            </a:srgb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28600" y="1417286"/>
            <a:ext cx="11816861" cy="3079558"/>
          </a:xfrm>
        </p:spPr>
        <p:txBody>
          <a:bodyPr>
            <a:noAutofit/>
          </a:bodyPr>
          <a:lstStyle/>
          <a:p>
            <a:pPr lvl="0" algn="ctr"/>
            <a:r>
              <a:rPr lang="ru-RU" sz="28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Проект распоряжения администрации Петропавловск-Камчатского городского округа </a:t>
            </a:r>
            <a:br>
              <a:rPr lang="ru-RU" sz="28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800" b="1" cap="none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«О </a:t>
            </a:r>
            <a:r>
              <a:rPr lang="ru-RU" sz="2800" b="1" cap="none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Регламенте работы по оптимизации процесса планирования и исполнения муниципальных закупок в рамках программно-целевого метода планирования и исполнения бюджета Петропавловск-Камчатского городского округа с использованием комплекса автоматизированных систем»</a:t>
            </a:r>
          </a:p>
        </p:txBody>
      </p:sp>
      <p:sp>
        <p:nvSpPr>
          <p:cNvPr id="10" name="Подзаголовок 9"/>
          <p:cNvSpPr>
            <a:spLocks noGrp="1"/>
          </p:cNvSpPr>
          <p:nvPr>
            <p:ph type="subTitle" idx="1"/>
          </p:nvPr>
        </p:nvSpPr>
        <p:spPr>
          <a:xfrm>
            <a:off x="228600" y="5152292"/>
            <a:ext cx="8335108" cy="1555385"/>
          </a:xfrm>
        </p:spPr>
        <p:txBody>
          <a:bodyPr>
            <a:noAutofit/>
          </a:bodyPr>
          <a:lstStyle/>
          <a:p>
            <a:pPr marL="342900" lvl="0" indent="-342900">
              <a:buClrTx/>
              <a:buFont typeface="Wingdings" panose="05000000000000000000" pitchFamily="2" charset="2"/>
              <a:buChar char="Ø"/>
            </a:pPr>
            <a:r>
              <a:rPr lang="ru-RU" sz="23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согласовании в Аппарате администрации Петропавловск-Камчатского городского округа</a:t>
            </a:r>
            <a:endParaRPr lang="ru-RU" sz="23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24793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20000">
              <a:srgbClr val="0033CC">
                <a:alpha val="21000"/>
                <a:lumMod val="53000"/>
                <a:lumOff val="47000"/>
              </a:srgbClr>
            </a:gs>
            <a:gs pos="65000">
              <a:schemeClr val="accent1">
                <a:lumMod val="9000"/>
                <a:lumOff val="91000"/>
              </a:schemeClr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rgbClr val="4F81BD"/>
            </a:solidFill>
            <a:ln w="3175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cap="all" dirty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Департамент </a:t>
              </a:r>
              <a:r>
                <a:rPr lang="ru-RU" cap="all" dirty="0" smtClean="0">
                  <a:ln w="3175" cmpd="sng"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latin typeface="Franklin Gothic Demi" panose="020B0703020102020204" pitchFamily="34" charset="0"/>
                  <a:ea typeface="+mj-ea"/>
                  <a:cs typeface="+mj-cs"/>
                </a:rPr>
                <a:t>финансов                                                                                                                     06.11.2014</a:t>
              </a:r>
              <a:endParaRPr lang="ru-RU" cap="all" dirty="0">
                <a:ln w="3175" cmpd="sng">
                  <a:noFill/>
                </a:ln>
                <a:solidFill>
                  <a:schemeClr val="tx2">
                    <a:lumMod val="20000"/>
                    <a:lumOff val="80000"/>
                  </a:schemeClr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rgbClr val="4F81BD"/>
              </a:solidFill>
              <a:miter lim="800000"/>
              <a:headEnd/>
              <a:tailEnd/>
            </a:ln>
            <a:extLst/>
          </p:spPr>
        </p:pic>
      </p:grpSp>
      <p:sp>
        <p:nvSpPr>
          <p:cNvPr id="3" name="Заголовок 2"/>
          <p:cNvSpPr>
            <a:spLocks noGrp="1"/>
          </p:cNvSpPr>
          <p:nvPr>
            <p:ph type="ctrTitle"/>
          </p:nvPr>
        </p:nvSpPr>
        <p:spPr>
          <a:xfrm>
            <a:off x="228600" y="1020110"/>
            <a:ext cx="11728937" cy="794351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u="sng" cap="none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Срок реализации: ноябрь – декабрь 2014 года</a:t>
            </a:r>
            <a:endParaRPr lang="ru-RU" b="1" u="sng" cap="none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299116" y="1980866"/>
            <a:ext cx="9409915" cy="1764657"/>
          </a:xfrm>
          <a:prstGeom prst="roundRect">
            <a:avLst/>
          </a:prstGeom>
          <a:noFill/>
          <a:ln w="47625" cmpd="sng">
            <a:solidFill>
              <a:srgbClr val="002060">
                <a:alpha val="71000"/>
              </a:srgb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TextBox 10"/>
          <p:cNvSpPr txBox="1"/>
          <p:nvPr/>
        </p:nvSpPr>
        <p:spPr>
          <a:xfrm>
            <a:off x="1299116" y="2175863"/>
            <a:ext cx="923406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ГРБС</a:t>
            </a:r>
            <a:r>
              <a:rPr lang="ru-RU" sz="24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приказом назначает </a:t>
            </a:r>
            <a:r>
              <a:rPr lang="ru-RU" sz="24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ответственное подразделение </a:t>
            </a:r>
            <a:r>
              <a:rPr lang="ru-RU" sz="24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 соблюдение требований Регламента по каждому процессу (этапу) с учетом наличия технической возможности соблюдения требований Регламента</a:t>
            </a:r>
            <a:endParaRPr lang="ru-RU" sz="24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1388110" y="4542358"/>
            <a:ext cx="9409915" cy="1764657"/>
          </a:xfrm>
          <a:prstGeom prst="roundRect">
            <a:avLst/>
          </a:prstGeom>
          <a:noFill/>
          <a:ln w="47625" cmpd="sng">
            <a:solidFill>
              <a:srgbClr val="002060">
                <a:alpha val="71000"/>
              </a:srgb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Прямоугольник 13"/>
          <p:cNvSpPr/>
          <p:nvPr/>
        </p:nvSpPr>
        <p:spPr>
          <a:xfrm>
            <a:off x="1388110" y="4737355"/>
            <a:ext cx="9409915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Ответственное подразделение </a:t>
            </a:r>
            <a:r>
              <a:rPr lang="ru-RU" sz="24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приказом назначает </a:t>
            </a:r>
            <a:r>
              <a:rPr lang="ru-RU" sz="2400" b="1" u="sng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ответственных сотрудников</a:t>
            </a:r>
            <a:r>
              <a:rPr lang="ru-RU" sz="24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 соблюдение требований Регламента по каждому процессу (этапу</a:t>
            </a:r>
            <a:r>
              <a:rPr lang="ru-RU" sz="2400" b="1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), которые будут осуществлять ввод информации в автоматизированные системы</a:t>
            </a:r>
            <a:endParaRPr lang="ru-RU" sz="24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5" name="Стрелка вниз 14"/>
          <p:cNvSpPr/>
          <p:nvPr/>
        </p:nvSpPr>
        <p:spPr>
          <a:xfrm>
            <a:off x="5486400" y="3745523"/>
            <a:ext cx="1160585" cy="796835"/>
          </a:xfrm>
          <a:prstGeom prst="downArrow">
            <a:avLst/>
          </a:prstGeom>
          <a:solidFill>
            <a:srgbClr val="4F81BD"/>
          </a:solidFill>
          <a:ln w="285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73672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Сектор">
  <a:themeElements>
    <a:clrScheme name="Сектор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Сектор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ектор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4063</TotalTime>
  <Words>730</Words>
  <Application>Microsoft Office PowerPoint</Application>
  <PresentationFormat>Широкоэкранный</PresentationFormat>
  <Paragraphs>89</Paragraphs>
  <Slides>12</Slides>
  <Notes>12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9" baseType="lpstr">
      <vt:lpstr>Calibri</vt:lpstr>
      <vt:lpstr>Century Gothic</vt:lpstr>
      <vt:lpstr>Franklin Gothic Demi</vt:lpstr>
      <vt:lpstr>Times New Roman</vt:lpstr>
      <vt:lpstr>Wingdings</vt:lpstr>
      <vt:lpstr>Wingdings 3</vt:lpstr>
      <vt:lpstr>Сектор</vt:lpstr>
      <vt:lpstr>Оперативное совещание по финансовым вопросам   по формированию и исполнению бюджета Петропавловск-Камчатского городского округа </vt:lpstr>
      <vt:lpstr>Вопрос 1: Внесение изменений в Решение о бюджете Петропавловск-Камчатского городского округа  на 2014-2016 годы по итогам оптимизации</vt:lpstr>
      <vt:lpstr>Презентация PowerPoint</vt:lpstr>
      <vt:lpstr>Вопрос 2: Проект Решения о бюджете Петропавловск-Камчатского городского округа на 2015-2017 годы</vt:lpstr>
      <vt:lpstr>ГРБС необходимо в 2014 году для 2015-2017 годов:</vt:lpstr>
      <vt:lpstr>Презентация PowerPoint</vt:lpstr>
      <vt:lpstr>Вопрос 3: Автоматизация бюджетного процесса:  от планирования муниципальных закупок до исполнения бюджета в программном формате</vt:lpstr>
      <vt:lpstr>Проект распоряжения администрации Петропавловск-Камчатского городского округа  «О Регламенте работы по оптимизации процесса планирования и исполнения муниципальных закупок в рамках программно-целевого метода планирования и исполнения бюджета Петропавловск-Камчатского городского округа с использованием комплекса автоматизированных систем»</vt:lpstr>
      <vt:lpstr>Срок реализации: ноябрь – декабрь 2014 года</vt:lpstr>
      <vt:lpstr>Срок реализации: декабрь 2014 года</vt:lpstr>
      <vt:lpstr>Презентация PowerPoint</vt:lpstr>
      <vt:lpstr>Презентация PowerPoint</vt:lpstr>
    </vt:vector>
  </TitlesOfParts>
  <Company>ADM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Киселева Елена Петровна</dc:creator>
  <cp:lastModifiedBy>Григорьева Тамара Борисовна</cp:lastModifiedBy>
  <cp:revision>305</cp:revision>
  <cp:lastPrinted>2014-11-05T05:48:52Z</cp:lastPrinted>
  <dcterms:created xsi:type="dcterms:W3CDTF">2014-07-23T21:15:42Z</dcterms:created>
  <dcterms:modified xsi:type="dcterms:W3CDTF">2014-11-05T23:48:52Z</dcterms:modified>
</cp:coreProperties>
</file>

<file path=docProps/thumbnail.jpeg>
</file>