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drawings/drawing3.xml" ContentType="application/vnd.openxmlformats-officedocument.drawingml.chartshapes+xml"/>
  <Override PartName="/ppt/notesSlides/notesSlide1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7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8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9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10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11.xml" ContentType="application/vnd.openxmlformats-officedocument.drawingml.chart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theme/themeOverride7.xml" ContentType="application/vnd.openxmlformats-officedocument.themeOverride+xml"/>
  <Override PartName="/ppt/charts/chart13.xml" ContentType="application/vnd.openxmlformats-officedocument.drawingml.chart+xml"/>
  <Override PartName="/ppt/theme/themeOverride8.xml" ContentType="application/vnd.openxmlformats-officedocument.themeOverride+xml"/>
  <Override PartName="/ppt/charts/chart14.xml" ContentType="application/vnd.openxmlformats-officedocument.drawingml.chart+xml"/>
  <Override PartName="/ppt/theme/themeOverride9.xml" ContentType="application/vnd.openxmlformats-officedocument.themeOverride+xml"/>
  <Override PartName="/ppt/charts/chart15.xml" ContentType="application/vnd.openxmlformats-officedocument.drawingml.chart+xml"/>
  <Override PartName="/ppt/theme/themeOverride10.xml" ContentType="application/vnd.openxmlformats-officedocument.themeOverride+xml"/>
  <Override PartName="/ppt/charts/chart16.xml" ContentType="application/vnd.openxmlformats-officedocument.drawingml.chart+xml"/>
  <Override PartName="/ppt/theme/themeOverride11.xml" ContentType="application/vnd.openxmlformats-officedocument.themeOverride+xml"/>
  <Override PartName="/ppt/charts/chart17.xml" ContentType="application/vnd.openxmlformats-officedocument.drawingml.chart+xml"/>
  <Override PartName="/ppt/theme/themeOverride12.xml" ContentType="application/vnd.openxmlformats-officedocument.themeOverride+xml"/>
  <Override PartName="/ppt/drawings/drawing4.xml" ContentType="application/vnd.openxmlformats-officedocument.drawingml.chartshapes+xml"/>
  <Override PartName="/ppt/charts/chart18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791" r:id="rId1"/>
  </p:sldMasterIdLst>
  <p:notesMasterIdLst>
    <p:notesMasterId r:id="rId54"/>
  </p:notesMasterIdLst>
  <p:sldIdLst>
    <p:sldId id="256" r:id="rId2"/>
    <p:sldId id="310" r:id="rId3"/>
    <p:sldId id="366" r:id="rId4"/>
    <p:sldId id="367" r:id="rId5"/>
    <p:sldId id="368" r:id="rId6"/>
    <p:sldId id="369" r:id="rId7"/>
    <p:sldId id="370" r:id="rId8"/>
    <p:sldId id="371" r:id="rId9"/>
    <p:sldId id="313" r:id="rId10"/>
    <p:sldId id="362" r:id="rId11"/>
    <p:sldId id="314" r:id="rId12"/>
    <p:sldId id="346" r:id="rId13"/>
    <p:sldId id="347" r:id="rId14"/>
    <p:sldId id="374" r:id="rId15"/>
    <p:sldId id="375" r:id="rId16"/>
    <p:sldId id="315" r:id="rId17"/>
    <p:sldId id="331" r:id="rId18"/>
    <p:sldId id="334" r:id="rId19"/>
    <p:sldId id="332" r:id="rId20"/>
    <p:sldId id="348" r:id="rId21"/>
    <p:sldId id="333" r:id="rId22"/>
    <p:sldId id="316" r:id="rId23"/>
    <p:sldId id="317" r:id="rId24"/>
    <p:sldId id="335" r:id="rId25"/>
    <p:sldId id="338" r:id="rId26"/>
    <p:sldId id="327" r:id="rId27"/>
    <p:sldId id="351" r:id="rId28"/>
    <p:sldId id="328" r:id="rId29"/>
    <p:sldId id="353" r:id="rId30"/>
    <p:sldId id="330" r:id="rId31"/>
    <p:sldId id="318" r:id="rId32"/>
    <p:sldId id="354" r:id="rId33"/>
    <p:sldId id="355" r:id="rId34"/>
    <p:sldId id="356" r:id="rId35"/>
    <p:sldId id="357" r:id="rId36"/>
    <p:sldId id="323" r:id="rId37"/>
    <p:sldId id="360" r:id="rId38"/>
    <p:sldId id="359" r:id="rId39"/>
    <p:sldId id="361" r:id="rId40"/>
    <p:sldId id="319" r:id="rId41"/>
    <p:sldId id="339" r:id="rId42"/>
    <p:sldId id="340" r:id="rId43"/>
    <p:sldId id="324" r:id="rId44"/>
    <p:sldId id="364" r:id="rId45"/>
    <p:sldId id="363" r:id="rId46"/>
    <p:sldId id="365" r:id="rId47"/>
    <p:sldId id="372" r:id="rId48"/>
    <p:sldId id="373" r:id="rId49"/>
    <p:sldId id="344" r:id="rId50"/>
    <p:sldId id="320" r:id="rId51"/>
    <p:sldId id="349" r:id="rId52"/>
    <p:sldId id="350" r:id="rId53"/>
  </p:sldIdLst>
  <p:sldSz cx="12192000" cy="6858000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FBFE"/>
    <a:srgbClr val="3366FF"/>
    <a:srgbClr val="0000FF"/>
    <a:srgbClr val="FFFFCC"/>
    <a:srgbClr val="00FF00"/>
    <a:srgbClr val="CCECFF"/>
    <a:srgbClr val="33CC33"/>
    <a:srgbClr val="FFFFFF"/>
    <a:srgbClr val="0099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fileserver\Ue_docs\&#1054;&#1090;&#1076;&#1077;&#1083;%20&#1087;&#1088;&#1086;&#1075;&#1085;&#1086;&#1079;&#1072;%20&#1080;%20&#1089;&#1086;&#1094;&#1080;&#1072;&#1083;&#1100;&#1085;&#1086;-&#1101;&#1082;&#1086;&#1085;&#1086;&#1084;&#1080;&#1095;&#1077;&#1089;&#1082;&#1086;&#1075;&#1086;%20&#1087;&#1083;&#1072;&#1085;&#1080;&#1088;&#1086;&#1074;&#1072;&#1085;&#1080;&#1103;\&#1060;&#1077;&#1076;&#1086;&#1089;&#1077;&#1077;&#1074;%20&#1042;.&#1044;\&#1075;&#1088;&#1072;&#1092;&#1080;&#1082;%20&#1085;&#1072;&#1089;&#1077;&#1083;&#1077;&#1085;&#1080;&#1077;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51;&#1080;&#1089;&#1090;%20Microsoft%20Office%20Excel%20(2).xlsx" TargetMode="External"/><Relationship Id="rId1" Type="http://schemas.openxmlformats.org/officeDocument/2006/relationships/themeOverride" Target="../theme/themeOverride6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51;&#1080;&#1089;&#1090;%20Microsoft%20Office%20Excel%20(2).xlsx" TargetMode="External"/><Relationship Id="rId1" Type="http://schemas.openxmlformats.org/officeDocument/2006/relationships/themeOverride" Target="../theme/themeOverride7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51;&#1080;&#1089;&#1090;%20Microsoft%20Office%20Excel%20(2).xlsx" TargetMode="External"/><Relationship Id="rId1" Type="http://schemas.openxmlformats.org/officeDocument/2006/relationships/themeOverride" Target="../theme/themeOverride8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51;&#1080;&#1089;&#1090;%20Microsoft%20Office%20Excel%20(2).xlsx" TargetMode="External"/><Relationship Id="rId1" Type="http://schemas.openxmlformats.org/officeDocument/2006/relationships/themeOverride" Target="../theme/themeOverride9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57;&#1074;&#1086;&#1076;&#1085;&#1099;&#1081;%20&#1087;&#1077;&#1088;&#1077;&#1095;&#1077;&#1085;&#1100;%20&#1080;&#1085;&#1074;&#1077;&#1089;&#1090;&#1080;&#1094;&#1080;&#1086;&#1085;&#1085;&#1099;&#1093;%20&#1086;&#1073;&#1098;&#1077;&#1082;&#1090;&#1086;&#1074;%202015-2017.xls" TargetMode="External"/><Relationship Id="rId1" Type="http://schemas.openxmlformats.org/officeDocument/2006/relationships/themeOverride" Target="../theme/themeOverride10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Ponomarev\Desktop\&#1057;&#1074;&#1086;&#1076;&#1085;&#1099;&#1081;%20&#1087;&#1077;&#1088;&#1077;&#1095;&#1077;&#1085;&#1100;%20&#1080;&#1085;&#1074;&#1077;&#1089;&#1090;&#1080;&#1094;&#1080;&#1086;&#1085;&#1085;&#1099;&#1093;%20&#1086;&#1073;&#1098;&#1077;&#1082;&#1090;&#1086;&#1074;%202015-2017.xls" TargetMode="External"/><Relationship Id="rId1" Type="http://schemas.openxmlformats.org/officeDocument/2006/relationships/themeOverride" Target="../theme/themeOverride11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C:\Users\EPonomarev\Desktop\&#1057;&#1074;&#1086;&#1076;&#1085;&#1099;&#1081;%20&#1087;&#1077;&#1088;&#1077;&#1095;&#1077;&#1085;&#1100;%20&#1080;&#1085;&#1074;&#1077;&#1089;&#1090;&#1080;&#1094;&#1080;&#1086;&#1085;&#1085;&#1099;&#1093;%20&#1086;&#1073;&#1098;&#1077;&#1082;&#1090;&#1086;&#1074;%202015-2017.xls" TargetMode="External"/><Relationship Id="rId1" Type="http://schemas.openxmlformats.org/officeDocument/2006/relationships/themeOverride" Target="../theme/themeOverride12.xm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fileserver\Ue_docs\&#1054;&#1090;&#1076;&#1077;&#1083;%20&#1087;&#1088;&#1086;&#1075;&#1085;&#1086;&#1079;&#1072;%20&#1080;%20&#1089;&#1086;&#1094;&#1080;&#1072;&#1083;&#1100;&#1085;&#1086;-&#1101;&#1082;&#1086;&#1085;&#1086;&#1084;&#1080;&#1095;&#1077;&#1089;&#1082;&#1086;&#1075;&#1086;%20&#1087;&#1083;&#1072;&#1085;&#1080;&#1088;&#1086;&#1074;&#1072;&#1085;&#1080;&#1103;\&#1060;&#1077;&#1076;&#1086;&#1089;&#1077;&#1077;&#1074;%20&#1042;.&#1044;\&#1043;&#1088;&#1072;&#1092;&#1080;&#1082;&#1080;%20&#1076;&#1086;%202017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F:\&#1055;&#1088;&#1086;&#1075;&#1085;&#1086;&#1079;%20&#1076;&#1086;%202017%20&#1075;&#1086;&#1076;&#1072;\&#1043;&#1086;&#1090;&#1086;&#1074;&#1099;&#1077;%20&#1088;&#1072;&#1079;&#1076;&#1077;&#1083;&#1099;%20&#1087;&#1088;&#1086;&#1075;&#1085;&#1086;&#1079;&#1072;%20&#1055;&#1050;&#1043;&#1054;%20&#1076;&#1086;%202017%20&#1075;&#1086;&#1076;&#1072;\&#1048;&#1058;&#1054;&#1043;&#1048;%20&#1055;&#1054;&#1051;&#1059;&#1043;&#1054;&#1044;&#1048;&#1071;%202014%20&#1082;%20&#1041;&#1050;\&#1043;&#1088;&#1072;&#1092;&#1080;&#1082;&#1080;%20&#1076;&#1086;%202017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\\fileserver\Ue_docs\&#1054;&#1090;&#1076;&#1077;&#1083;%20&#1087;&#1088;&#1086;&#1075;&#1085;&#1086;&#1079;&#1072;%20&#1080;%20&#1089;&#1086;&#1094;&#1080;&#1072;&#1083;&#1100;&#1085;&#1086;-&#1101;&#1082;&#1086;&#1085;&#1086;&#1084;&#1080;&#1095;&#1077;&#1089;&#1082;&#1086;&#1075;&#1086;%20&#1087;&#1083;&#1072;&#1085;&#1080;&#1088;&#1086;&#1074;&#1072;&#1085;&#1080;&#1103;\&#1050;&#1086;&#1095;&#1077;&#1090;&#1086;&#1074;&#1072;%20&#1054;.&#1042;\&#1043;&#1088;&#1072;&#1092;&#1080;&#1082;&#1080;%20&#1076;&#1086;%202017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Kazakova\Documents\&#1055;&#1088;&#1086;&#1075;&#1085;&#1086;&#1079;%20&#1076;&#1086;%202017%20&#1075;&#1086;&#1076;&#1072;!!!!!!!!\&#1043;&#1086;&#1090;&#1086;&#1074;&#1099;&#1077;%20&#1088;&#1072;&#1079;&#1076;&#1077;&#1083;&#1099;%20&#1087;&#1088;&#1086;&#1075;&#1085;&#1086;&#1079;&#1072;%20&#1055;&#1050;&#1043;&#1054;%20&#1076;&#1086;%202017%20&#1075;&#1086;&#1076;&#1072;\&#1043;&#1088;&#1072;&#1092;&#1080;&#1082;&#1080;%20&#1079;&#1072;&#1088;&#1087;&#1083;&#1072;&#1090;&#1072;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6210487813317119E-2"/>
          <c:y val="0.17400552401879987"/>
          <c:w val="0.83904448366368256"/>
          <c:h val="0.53322788866507964"/>
        </c:manualLayout>
      </c:layout>
      <c:lineChart>
        <c:grouping val="standard"/>
        <c:varyColors val="0"/>
        <c:ser>
          <c:idx val="0"/>
          <c:order val="0"/>
          <c:tx>
            <c:strRef>
              <c:f>Лист2!$A$6</c:f>
              <c:strCache>
                <c:ptCount val="1"/>
                <c:pt idx="0">
                  <c:v>Число родившихся, человек</c:v>
                </c:pt>
              </c:strCache>
            </c:strRef>
          </c:tx>
          <c:spPr>
            <a:ln w="10160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 w="38100">
                <a:solidFill>
                  <a:srgbClr val="FF0000"/>
                </a:solidFill>
              </a:ln>
            </c:spPr>
          </c:marker>
          <c:dLbls>
            <c:dLbl>
              <c:idx val="2"/>
              <c:layout>
                <c:manualLayout>
                  <c:x val="-2.2446148972757804E-2"/>
                  <c:y val="-5.1261122847449034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7471264367816133E-2"/>
                  <c:y val="-4.369406568081427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6813965064711858E-2"/>
                  <c:y val="3.99851161897446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7413793103448537E-2"/>
                  <c:y val="-3.9629025030407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5977011494252956E-2"/>
                  <c:y val="3.55742270021126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Лист2!$B$4:$J$5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2 012</c:v>
                </c:pt>
                <c:pt idx="4">
                  <c:v>2013 отчет</c:v>
                </c:pt>
                <c:pt idx="5">
                  <c:v>2014 оценка</c:v>
                </c:pt>
                <c:pt idx="6">
                  <c:v>2015 прогноз 1 вар.</c:v>
                </c:pt>
                <c:pt idx="7">
                  <c:v>2016 прогноз 1 вар.</c:v>
                </c:pt>
                <c:pt idx="8">
                  <c:v>2017 прогноз 1 вар.</c:v>
                </c:pt>
              </c:strCache>
            </c:strRef>
          </c:cat>
          <c:val>
            <c:numRef>
              <c:f>Лист2!$B$6:$J$6</c:f>
              <c:numCache>
                <c:formatCode>#,##0</c:formatCode>
                <c:ptCount val="9"/>
                <c:pt idx="0">
                  <c:v>2352</c:v>
                </c:pt>
                <c:pt idx="1">
                  <c:v>2287</c:v>
                </c:pt>
                <c:pt idx="2">
                  <c:v>2142</c:v>
                </c:pt>
                <c:pt idx="3">
                  <c:v>2386</c:v>
                </c:pt>
                <c:pt idx="4">
                  <c:v>2365</c:v>
                </c:pt>
                <c:pt idx="5">
                  <c:v>2517</c:v>
                </c:pt>
                <c:pt idx="6">
                  <c:v>2534.5656157470307</c:v>
                </c:pt>
                <c:pt idx="7">
                  <c:v>2564.7129141682854</c:v>
                </c:pt>
                <c:pt idx="8">
                  <c:v>2553.4508615416898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Лист2!$A$7</c:f>
              <c:strCache>
                <c:ptCount val="1"/>
                <c:pt idx="0">
                  <c:v>Число умерших, человек</c:v>
                </c:pt>
              </c:strCache>
            </c:strRef>
          </c:tx>
          <c:spPr>
            <a:ln w="101600">
              <a:solidFill>
                <a:srgbClr val="7030A0"/>
              </a:solidFill>
            </a:ln>
          </c:spPr>
          <c:marker>
            <c:spPr>
              <a:solidFill>
                <a:srgbClr val="7030A0"/>
              </a:solidFill>
              <a:ln w="38100">
                <a:solidFill>
                  <a:srgbClr val="7030A0"/>
                </a:solidFill>
              </a:ln>
            </c:spPr>
          </c:marker>
          <c:dLbls>
            <c:dLbl>
              <c:idx val="0"/>
              <c:layout>
                <c:manualLayout>
                  <c:x val="-3.6813997802443189E-2"/>
                  <c:y val="-5.77654716237395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8233010183587952E-2"/>
                  <c:y val="-5.288146673973459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0040232326011979E-2"/>
                  <c:y val="5.4566640708373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Лист2!$B$4:$J$5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2 012</c:v>
                </c:pt>
                <c:pt idx="4">
                  <c:v>2013 отчет</c:v>
                </c:pt>
                <c:pt idx="5">
                  <c:v>2014 оценка</c:v>
                </c:pt>
                <c:pt idx="6">
                  <c:v>2015 прогноз 1 вар.</c:v>
                </c:pt>
                <c:pt idx="7">
                  <c:v>2016 прогноз 1 вар.</c:v>
                </c:pt>
                <c:pt idx="8">
                  <c:v>2017 прогноз 1 вар.</c:v>
                </c:pt>
              </c:strCache>
            </c:strRef>
          </c:cat>
          <c:val>
            <c:numRef>
              <c:f>Лист2!$B$7:$J$7</c:f>
              <c:numCache>
                <c:formatCode>#,##0</c:formatCode>
                <c:ptCount val="9"/>
                <c:pt idx="0">
                  <c:v>2129</c:v>
                </c:pt>
                <c:pt idx="1">
                  <c:v>2161</c:v>
                </c:pt>
                <c:pt idx="2">
                  <c:v>2066</c:v>
                </c:pt>
                <c:pt idx="3">
                  <c:v>1989</c:v>
                </c:pt>
                <c:pt idx="4">
                  <c:v>1966</c:v>
                </c:pt>
                <c:pt idx="5">
                  <c:v>1939</c:v>
                </c:pt>
                <c:pt idx="6">
                  <c:v>1937.603674300957</c:v>
                </c:pt>
                <c:pt idx="7">
                  <c:v>1936.5299259703929</c:v>
                </c:pt>
                <c:pt idx="8">
                  <c:v>1933.9286158559116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053664"/>
        <c:axId val="128708160"/>
      </c:lineChart>
      <c:lineChart>
        <c:grouping val="standard"/>
        <c:varyColors val="0"/>
        <c:ser>
          <c:idx val="2"/>
          <c:order val="2"/>
          <c:tx>
            <c:strRef>
              <c:f>Лист2!$A$8</c:f>
              <c:strCache>
                <c:ptCount val="1"/>
                <c:pt idx="0">
                  <c:v>Среднегодовая численность населения, человек</c:v>
                </c:pt>
              </c:strCache>
            </c:strRef>
          </c:tx>
          <c:spPr>
            <a:ln w="101600">
              <a:solidFill>
                <a:srgbClr val="00B050"/>
              </a:solidFill>
            </a:ln>
          </c:spPr>
          <c:marker>
            <c:spPr>
              <a:solidFill>
                <a:srgbClr val="00B050"/>
              </a:solidFill>
              <a:ln>
                <a:solidFill>
                  <a:srgbClr val="C00000"/>
                </a:solidFill>
              </a:ln>
            </c:spPr>
          </c:marker>
          <c:dLbls>
            <c:dLbl>
              <c:idx val="0"/>
              <c:layout>
                <c:manualLayout>
                  <c:x val="-4.3103448275861989E-2"/>
                  <c:y val="3.048780487804881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6103946058466884E-2"/>
                  <c:y val="4.638467447666603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6509525748936675E-2"/>
                  <c:y val="-5.14602138147367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3.4609693184903693E-2"/>
                  <c:y val="3.65626400358491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5.3984184089057807E-2"/>
                  <c:y val="-4.16610652326994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4.1053107063861047E-2"/>
                  <c:y val="4.4692737430167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4622942460718587E-2"/>
                  <c:y val="4.09683426443202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2838024762289872E-2"/>
                  <c:y val="4.4692737430167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4.1749366458503273E-2"/>
                  <c:y val="-3.69600217655720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Лист2!$B$4:$J$5</c:f>
              <c:strCache>
                <c:ptCount val="9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2 012</c:v>
                </c:pt>
                <c:pt idx="4">
                  <c:v>2013 отчет</c:v>
                </c:pt>
                <c:pt idx="5">
                  <c:v>2014 оценка</c:v>
                </c:pt>
                <c:pt idx="6">
                  <c:v>2015 прогноз 1 вар.</c:v>
                </c:pt>
                <c:pt idx="7">
                  <c:v>2016 прогноз 1 вар.</c:v>
                </c:pt>
                <c:pt idx="8">
                  <c:v>2017 прогноз 1 вар.</c:v>
                </c:pt>
              </c:strCache>
            </c:strRef>
          </c:cat>
          <c:val>
            <c:numRef>
              <c:f>Лист2!$B$8:$J$8</c:f>
              <c:numCache>
                <c:formatCode>General</c:formatCode>
                <c:ptCount val="9"/>
                <c:pt idx="0">
                  <c:v>177.7</c:v>
                </c:pt>
                <c:pt idx="1">
                  <c:v>179.1</c:v>
                </c:pt>
                <c:pt idx="2">
                  <c:v>179.7</c:v>
                </c:pt>
                <c:pt idx="3">
                  <c:v>180.7</c:v>
                </c:pt>
                <c:pt idx="4">
                  <c:v>182.17</c:v>
                </c:pt>
                <c:pt idx="5">
                  <c:v>182.65</c:v>
                </c:pt>
                <c:pt idx="6">
                  <c:v>182.75</c:v>
                </c:pt>
                <c:pt idx="7">
                  <c:v>183.18</c:v>
                </c:pt>
                <c:pt idx="8">
                  <c:v>183.79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244856"/>
        <c:axId val="128652320"/>
      </c:lineChart>
      <c:catAx>
        <c:axId val="1280536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8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708160"/>
        <c:crosses val="autoZero"/>
        <c:auto val="1"/>
        <c:lblAlgn val="ctr"/>
        <c:lblOffset val="100"/>
        <c:noMultiLvlLbl val="0"/>
      </c:catAx>
      <c:valAx>
        <c:axId val="128708160"/>
        <c:scaling>
          <c:orientation val="minMax"/>
          <c:min val="1700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8053664"/>
        <c:crosses val="autoZero"/>
        <c:crossBetween val="between"/>
        <c:majorUnit val="200"/>
      </c:valAx>
      <c:valAx>
        <c:axId val="128652320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8244856"/>
        <c:crosses val="max"/>
        <c:crossBetween val="between"/>
      </c:valAx>
      <c:catAx>
        <c:axId val="1282448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28652320"/>
        <c:crosses val="autoZero"/>
        <c:auto val="1"/>
        <c:lblAlgn val="ctr"/>
        <c:lblOffset val="100"/>
        <c:noMultiLvlLbl val="0"/>
      </c:catAx>
      <c:spPr>
        <a:ln>
          <a:solidFill>
            <a:schemeClr val="accent1"/>
          </a:solidFill>
        </a:ln>
      </c:spPr>
    </c:plotArea>
    <c:legend>
      <c:legendPos val="b"/>
      <c:layout>
        <c:manualLayout>
          <c:xMode val="edge"/>
          <c:yMode val="edge"/>
          <c:x val="1.6465743506199657E-2"/>
          <c:y val="0.84172844248127743"/>
          <c:w val="0.96448275862068966"/>
          <c:h val="0.15420651686831829"/>
        </c:manualLayout>
      </c:layout>
      <c:overlay val="0"/>
      <c:txPr>
        <a:bodyPr/>
        <a:lstStyle/>
        <a:p>
          <a:pPr>
            <a:defRPr sz="2000" b="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rgbClr val="5FCBEF">
            <a:lumMod val="40000"/>
            <a:lumOff val="60000"/>
          </a:srgbClr>
        </a:gs>
        <a:gs pos="50000">
          <a:srgbClr val="CCECFF"/>
        </a:gs>
        <a:gs pos="100000">
          <a:srgbClr val="5FCBEF">
            <a:tint val="23500"/>
            <a:satMod val="160000"/>
          </a:srgbClr>
        </a:gs>
      </a:gsLst>
      <a:lin ang="8100000" scaled="1"/>
      <a:tileRect/>
    </a:gradFill>
  </c:spPr>
  <c:externalData r:id="rId2">
    <c:autoUpdate val="0"/>
  </c:externalData>
  <c:userShapes r:id="rId3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Лист5!$A$25</c:f>
              <c:strCache>
                <c:ptCount val="1"/>
                <c:pt idx="0">
                  <c:v>Объем муниципального долга в % к предельному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>
              <a:innerShdw blurRad="114300">
                <a:schemeClr val="accent1"/>
              </a:innerShdw>
            </a:effectLst>
          </c:spPr>
          <c:dLbls>
            <c:dLbl>
              <c:idx val="0"/>
              <c:layout>
                <c:manualLayout>
                  <c:x val="4.6034821138319915E-2"/>
                  <c:y val="-0.358339118930579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459640670239408E-2"/>
                  <c:y val="-0.398388785163997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228005155686962E-3"/>
                  <c:y val="-0.402604539504356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2350805671256564E-2"/>
                  <c:y val="-0.3752021362920183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0FBFE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Лист5!$B$24:$E$24</c:f>
              <c:strCache>
                <c:ptCount val="4"/>
                <c:pt idx="0">
                  <c:v>2014 год
 план</c:v>
                </c:pt>
                <c:pt idx="1">
                  <c:v>2015 год
проект</c:v>
                </c:pt>
                <c:pt idx="2">
                  <c:v>2016 год
проект</c:v>
                </c:pt>
                <c:pt idx="3">
                  <c:v>2017 год
проект</c:v>
                </c:pt>
              </c:strCache>
            </c:strRef>
          </c:cat>
          <c:val>
            <c:numRef>
              <c:f>Лист5!$B$25:$E$25</c:f>
              <c:numCache>
                <c:formatCode>0.0%</c:formatCode>
                <c:ptCount val="4"/>
                <c:pt idx="0">
                  <c:v>0.55229925674147895</c:v>
                </c:pt>
                <c:pt idx="1">
                  <c:v>0.59082225709439395</c:v>
                </c:pt>
                <c:pt idx="2">
                  <c:v>0.58499999999999996</c:v>
                </c:pt>
                <c:pt idx="3">
                  <c:v>0.58140661992163623</c:v>
                </c:pt>
              </c:numCache>
            </c:numRef>
          </c:val>
        </c:ser>
        <c:ser>
          <c:idx val="1"/>
          <c:order val="1"/>
          <c:tx>
            <c:strRef>
              <c:f>Лист5!$A$26</c:f>
              <c:strCache>
                <c:ptCount val="1"/>
                <c:pt idx="0">
                  <c:v>Безопасный уровень долга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>
              <a:innerShdw blurRad="114300">
                <a:schemeClr val="accent2"/>
              </a:innerShdw>
            </a:effectLst>
          </c:spP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7.3985577517705459E-2"/>
                  <c:y val="-0.1989852004955512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0FBFE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Лист5!$B$24:$E$24</c:f>
              <c:strCache>
                <c:ptCount val="4"/>
                <c:pt idx="0">
                  <c:v>2014 год
 план</c:v>
                </c:pt>
                <c:pt idx="1">
                  <c:v>2015 год
проект</c:v>
                </c:pt>
                <c:pt idx="2">
                  <c:v>2016 год
проект</c:v>
                </c:pt>
                <c:pt idx="3">
                  <c:v>2017 год
проект</c:v>
                </c:pt>
              </c:strCache>
            </c:strRef>
          </c:cat>
          <c:val>
            <c:numRef>
              <c:f>Лист5!$B$26:$E$26</c:f>
              <c:numCache>
                <c:formatCode>0.0%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9322904"/>
        <c:axId val="169323296"/>
      </c:areaChart>
      <c:dateAx>
        <c:axId val="169322904"/>
        <c:scaling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cap="all" spc="120" normalizeH="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69323296"/>
        <c:crosses val="autoZero"/>
        <c:auto val="0"/>
        <c:lblOffset val="100"/>
        <c:baseTimeUnit val="days"/>
      </c:dateAx>
      <c:valAx>
        <c:axId val="169323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693229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1616945610069577E-2"/>
          <c:y val="0.92864366922354447"/>
          <c:w val="0.95172483638925287"/>
          <c:h val="7.13563307764554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127000" cap="sq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Лист1!$D$6:$I$6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Лист1!$D$9:$I$9</c:f>
              <c:numCache>
                <c:formatCode>General</c:formatCode>
                <c:ptCount val="6"/>
                <c:pt idx="0" formatCode="#,##0.00">
                  <c:v>790684.49</c:v>
                </c:pt>
                <c:pt idx="1">
                  <c:v>844767.83799999999</c:v>
                </c:pt>
                <c:pt idx="2" formatCode="0.00">
                  <c:v>851746.32100000209</c:v>
                </c:pt>
                <c:pt idx="3" formatCode="#,##0.00">
                  <c:v>5001085.37</c:v>
                </c:pt>
                <c:pt idx="4" formatCode="#,##0.00">
                  <c:v>5175286.6499999994</c:v>
                </c:pt>
                <c:pt idx="5" formatCode="#,##0.00">
                  <c:v>5250594.25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29226784"/>
        <c:axId val="129227176"/>
      </c:lineChart>
      <c:catAx>
        <c:axId val="1292267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227176"/>
        <c:crosses val="autoZero"/>
        <c:auto val="1"/>
        <c:lblAlgn val="ctr"/>
        <c:lblOffset val="100"/>
        <c:noMultiLvlLbl val="0"/>
      </c:catAx>
      <c:valAx>
        <c:axId val="129227176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low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226784"/>
        <c:crosses val="autoZero"/>
        <c:crossBetween val="between"/>
        <c:dispUnits>
          <c:builtInUnit val="thousands"/>
          <c:dispUnitsLbl>
            <c:layout>
              <c:manualLayout>
                <c:xMode val="edge"/>
                <c:yMode val="edge"/>
                <c:x val="9.1460450556744548E-3"/>
                <c:y val="6.1423837613430114E-2"/>
              </c:manualLayout>
            </c:layout>
            <c:tx>
              <c:rich>
                <a:bodyPr/>
                <a:lstStyle/>
                <a:p>
                  <a:pPr>
                    <a:defRPr sz="1500" b="1"/>
                  </a:pPr>
                  <a:r>
                    <a:rPr lang="ru-RU" sz="1500" b="1">
                      <a:latin typeface="Times New Roman" pitchFamily="18" charset="0"/>
                      <a:cs typeface="Times New Roman" pitchFamily="18" charset="0"/>
                    </a:rPr>
                    <a:t>млн. рублей</a:t>
                  </a:r>
                </a:p>
              </c:rich>
            </c:tx>
          </c:dispUnitsLbl>
        </c:dispUnits>
      </c:valAx>
    </c:plotArea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0"/>
      <c:rotY val="3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Лист2!$D$17:$F$17</c:f>
              <c:strCache>
                <c:ptCount val="1"/>
                <c:pt idx="0">
                  <c:v>5001085,368 5175286,647 5250594,252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2400" b="1" dirty="0" smtClean="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en-US" dirty="0" smtClean="0"/>
                      <a:t>001,1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2400" b="1" dirty="0" smtClean="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en-US" dirty="0" smtClean="0"/>
                      <a:t>175,3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z="2400" b="1" dirty="0" smtClean="0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en-US" dirty="0" smtClean="0"/>
                      <a:t>250,</a:t>
                    </a:r>
                    <a:r>
                      <a:rPr lang="en-US" smtClean="0"/>
                      <a:t>6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Лист2!$D$4:$F$4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Лист2!$D$17:$F$17</c:f>
              <c:numCache>
                <c:formatCode>General</c:formatCode>
                <c:ptCount val="3"/>
                <c:pt idx="0">
                  <c:v>5001085.3682560995</c:v>
                </c:pt>
                <c:pt idx="1">
                  <c:v>5175286.6467999993</c:v>
                </c:pt>
                <c:pt idx="2">
                  <c:v>5250594.2519500013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29227960"/>
        <c:axId val="129228352"/>
        <c:axId val="0"/>
      </c:bar3DChart>
      <c:catAx>
        <c:axId val="129227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2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228352"/>
        <c:crosses val="autoZero"/>
        <c:auto val="1"/>
        <c:lblAlgn val="ctr"/>
        <c:lblOffset val="100"/>
        <c:noMultiLvlLbl val="0"/>
      </c:catAx>
      <c:valAx>
        <c:axId val="129228352"/>
        <c:scaling>
          <c:orientation val="minMax"/>
          <c:min val="450000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227960"/>
        <c:crosses val="autoZero"/>
        <c:crossBetween val="between"/>
        <c:dispUnits>
          <c:builtInUnit val="thousands"/>
          <c:dispUnitsLbl>
            <c:layout/>
            <c:tx>
              <c:rich>
                <a:bodyPr/>
                <a:lstStyle/>
                <a:p>
                  <a:pPr>
                    <a:defRPr sz="1500">
                      <a:latin typeface="Times New Roman" pitchFamily="18" charset="0"/>
                      <a:cs typeface="Times New Roman" pitchFamily="18" charset="0"/>
                    </a:defRPr>
                  </a:pPr>
                  <a:r>
                    <a:rPr lang="ru-RU" sz="1500" dirty="0" smtClean="0">
                      <a:latin typeface="Times New Roman" pitchFamily="18" charset="0"/>
                      <a:cs typeface="Times New Roman" pitchFamily="18" charset="0"/>
                    </a:rPr>
                    <a:t>млн. рублей</a:t>
                  </a:r>
                  <a:endParaRPr lang="ru-RU" sz="1500" dirty="0">
                    <a:latin typeface="Times New Roman" pitchFamily="18" charset="0"/>
                    <a:cs typeface="Times New Roman" pitchFamily="18" charset="0"/>
                  </a:endParaRPr>
                </a:p>
              </c:rich>
            </c:tx>
          </c:dispUnitsLbl>
        </c:dispUnits>
      </c:valAx>
    </c:plotArea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0"/>
      <c:rotY val="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0555555555555582E-2"/>
          <c:y val="5.0925925925925923E-2"/>
          <c:w val="0.93888888888889022"/>
          <c:h val="0.7215992271799358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Лист3!$A$10</c:f>
              <c:strCache>
                <c:ptCount val="1"/>
                <c:pt idx="0">
                  <c:v>Программные мероприятия 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8.611111111111088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800" b="1">
                        <a:latin typeface="Times New Roman" pitchFamily="18" charset="0"/>
                        <a:cs typeface="Times New Roman" pitchFamily="18" charset="0"/>
                      </a:rPr>
                      <a:t>6</a:t>
                    </a:r>
                    <a:r>
                      <a:rPr lang="en-US"/>
                      <a:t>9,3 %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3333333333333343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800" b="1">
                        <a:latin typeface="Times New Roman" pitchFamily="18" charset="0"/>
                        <a:cs typeface="Times New Roman" pitchFamily="18" charset="0"/>
                      </a:rPr>
                      <a:t>9</a:t>
                    </a:r>
                    <a:r>
                      <a:rPr lang="en-US"/>
                      <a:t>4,1 %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6111111111110888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800" b="1">
                        <a:latin typeface="Times New Roman" pitchFamily="18" charset="0"/>
                        <a:cs typeface="Times New Roman" pitchFamily="18" charset="0"/>
                      </a:rPr>
                      <a:t>9</a:t>
                    </a:r>
                    <a:r>
                      <a:rPr lang="en-US"/>
                      <a:t>4,2 %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3333333333333343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sz="1800" b="1">
                        <a:latin typeface="Times New Roman" pitchFamily="18" charset="0"/>
                        <a:cs typeface="Times New Roman" pitchFamily="18" charset="0"/>
                      </a:rPr>
                      <a:t>9</a:t>
                    </a:r>
                    <a:r>
                      <a:rPr lang="en-US"/>
                      <a:t>5,1 %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Лист3!$A$3:$D$3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Лист3!$B$10:$E$10</c:f>
              <c:numCache>
                <c:formatCode>0.0</c:formatCode>
                <c:ptCount val="4"/>
                <c:pt idx="0">
                  <c:v>69.343449268623246</c:v>
                </c:pt>
                <c:pt idx="1">
                  <c:v>94.14958791691204</c:v>
                </c:pt>
                <c:pt idx="2">
                  <c:v>94.181385721190978</c:v>
                </c:pt>
                <c:pt idx="3">
                  <c:v>95.111490364073092</c:v>
                </c:pt>
              </c:numCache>
            </c:numRef>
          </c:val>
        </c:ser>
        <c:ser>
          <c:idx val="1"/>
          <c:order val="1"/>
          <c:tx>
            <c:strRef>
              <c:f>Лист3!$A$11</c:f>
              <c:strCache>
                <c:ptCount val="1"/>
                <c:pt idx="0">
                  <c:v>Инвестиционные мероприятия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8.6111111111110888E-2"/>
                  <c:y val="9.2592592592593038E-3"/>
                </c:manualLayout>
              </c:layout>
              <c:tx>
                <c:rich>
                  <a:bodyPr/>
                  <a:lstStyle/>
                  <a:p>
                    <a:r>
                      <a:rPr lang="en-US" sz="1800" b="1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  <a:r>
                      <a:rPr lang="en-US"/>
                      <a:t>0,7 %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5000000000000011E-2"/>
                  <c:y val="1.0609445340016784E-17"/>
                </c:manualLayout>
              </c:layout>
              <c:tx>
                <c:rich>
                  <a:bodyPr/>
                  <a:lstStyle/>
                  <a:p>
                    <a:r>
                      <a:rPr lang="en-US" sz="1800" b="1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en-US"/>
                      <a:t>,9 %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5000000000000011E-2"/>
                  <c:y val="-7.2907553223575003E-7"/>
                </c:manualLayout>
              </c:layout>
              <c:tx>
                <c:rich>
                  <a:bodyPr/>
                  <a:lstStyle/>
                  <a:p>
                    <a:r>
                      <a:rPr lang="en-US" sz="1800" b="1">
                        <a:latin typeface="Times New Roman" pitchFamily="18" charset="0"/>
                        <a:cs typeface="Times New Roman" pitchFamily="18" charset="0"/>
                      </a:rPr>
                      <a:t>5</a:t>
                    </a:r>
                    <a:r>
                      <a:rPr lang="en-US"/>
                      <a:t>,8 %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0555555555555811E-2"/>
                  <c:y val="4.6292650918635233E-3"/>
                </c:manualLayout>
              </c:layout>
              <c:tx>
                <c:rich>
                  <a:bodyPr/>
                  <a:lstStyle/>
                  <a:p>
                    <a:r>
                      <a:rPr lang="en-US" sz="1800" b="1">
                        <a:latin typeface="Times New Roman" pitchFamily="18" charset="0"/>
                        <a:cs typeface="Times New Roman" pitchFamily="18" charset="0"/>
                      </a:rPr>
                      <a:t>4</a:t>
                    </a:r>
                    <a:r>
                      <a:rPr lang="en-US"/>
                      <a:t>,9 %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Лист3!$A$3:$D$3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Лист3!$B$11:$E$11</c:f>
              <c:numCache>
                <c:formatCode>0.0</c:formatCode>
                <c:ptCount val="4"/>
                <c:pt idx="0">
                  <c:v>30.65655073137674</c:v>
                </c:pt>
                <c:pt idx="1">
                  <c:v>5.854211258387096</c:v>
                </c:pt>
                <c:pt idx="2">
                  <c:v>5.8218991210139199</c:v>
                </c:pt>
                <c:pt idx="3">
                  <c:v>4.8913664554182334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29229136"/>
        <c:axId val="129229528"/>
        <c:axId val="0"/>
      </c:bar3DChart>
      <c:catAx>
        <c:axId val="1292291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229528"/>
        <c:crosses val="autoZero"/>
        <c:auto val="1"/>
        <c:lblAlgn val="ctr"/>
        <c:lblOffset val="100"/>
        <c:noMultiLvlLbl val="0"/>
      </c:catAx>
      <c:valAx>
        <c:axId val="129229528"/>
        <c:scaling>
          <c:orientation val="minMax"/>
          <c:max val="100"/>
          <c:min val="0"/>
        </c:scaling>
        <c:delete val="1"/>
        <c:axPos val="l"/>
        <c:numFmt formatCode="0.0" sourceLinked="1"/>
        <c:majorTickMark val="out"/>
        <c:minorTickMark val="none"/>
        <c:tickLblPos val="none"/>
        <c:crossAx val="12922913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2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0"/>
      <c:rotY val="170"/>
      <c:rAngAx val="1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3.1760907338457205E-2"/>
          <c:y val="3.414510485088474E-2"/>
          <c:w val="0.94541653945040049"/>
          <c:h val="0.64722236798739952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7030A0"/>
            </a:solidFill>
            <a:scene3d>
              <a:camera prst="orthographicFront"/>
              <a:lightRig rig="threePt" dir="t"/>
            </a:scene3d>
            <a:sp3d>
              <a:bevelB w="127000" h="139700"/>
            </a:sp3d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12,3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18,9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23,8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101,2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110,8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281,4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324,8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371,4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397,6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450,5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smtClean="0"/>
                      <a:t>1136,9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mtClean="0"/>
                      <a:t>1771,4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Лист2!$B$5:$B$16</c:f>
              <c:strCache>
                <c:ptCount val="12"/>
                <c:pt idx="0">
                  <c:v>ДОМЗ</c:v>
                </c:pt>
                <c:pt idx="1">
                  <c:v>УЭ</c:v>
                </c:pt>
                <c:pt idx="2">
                  <c:v>УВСМСП</c:v>
                </c:pt>
                <c:pt idx="3">
                  <c:v>Администрация</c:v>
                </c:pt>
                <c:pt idx="4">
                  <c:v>КУИ</c:v>
                </c:pt>
                <c:pt idx="5">
                  <c:v>УКСМП</c:v>
                </c:pt>
                <c:pt idx="6">
                  <c:v>ДГЗО</c:v>
                </c:pt>
                <c:pt idx="7">
                  <c:v>Аппарат</c:v>
                </c:pt>
                <c:pt idx="8">
                  <c:v>ДУЖФ</c:v>
                </c:pt>
                <c:pt idx="9">
                  <c:v>ДФ</c:v>
                </c:pt>
                <c:pt idx="10">
                  <c:v>КГХ</c:v>
                </c:pt>
                <c:pt idx="11">
                  <c:v>ДСР</c:v>
                </c:pt>
              </c:strCache>
            </c:strRef>
          </c:cat>
          <c:val>
            <c:numRef>
              <c:f>Лист2!$D$5:$D$16</c:f>
              <c:numCache>
                <c:formatCode>0.00</c:formatCode>
                <c:ptCount val="12"/>
                <c:pt idx="0">
                  <c:v>12.272526000000004</c:v>
                </c:pt>
                <c:pt idx="1">
                  <c:v>18.909425999999989</c:v>
                </c:pt>
                <c:pt idx="2">
                  <c:v>23.797654999999999</c:v>
                </c:pt>
                <c:pt idx="3">
                  <c:v>101.23350900000007</c:v>
                </c:pt>
                <c:pt idx="4">
                  <c:v>110.795317</c:v>
                </c:pt>
                <c:pt idx="5">
                  <c:v>281.39765105999999</c:v>
                </c:pt>
                <c:pt idx="6">
                  <c:v>324.82367255999969</c:v>
                </c:pt>
                <c:pt idx="7">
                  <c:v>371.40295084999974</c:v>
                </c:pt>
                <c:pt idx="8">
                  <c:v>397.63754899999969</c:v>
                </c:pt>
                <c:pt idx="9">
                  <c:v>450.45588400000008</c:v>
                </c:pt>
                <c:pt idx="10">
                  <c:v>1136.97882241612</c:v>
                </c:pt>
                <c:pt idx="11">
                  <c:v>1771.3804053699998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gapDepth val="154"/>
        <c:shape val="box"/>
        <c:axId val="129230312"/>
        <c:axId val="129230704"/>
        <c:axId val="0"/>
      </c:bar3DChart>
      <c:catAx>
        <c:axId val="1292303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230704"/>
        <c:crosses val="autoZero"/>
        <c:auto val="1"/>
        <c:lblAlgn val="ctr"/>
        <c:lblOffset val="100"/>
        <c:noMultiLvlLbl val="0"/>
      </c:catAx>
      <c:valAx>
        <c:axId val="12923070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230312"/>
        <c:crosses val="autoZero"/>
        <c:crossBetween val="between"/>
        <c:majorUnit val="500"/>
      </c:valAx>
      <c:spPr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0"/>
      <c:rotY val="20"/>
      <c:depthPercent val="25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464210904251324E-2"/>
          <c:y val="3.3671137999064411E-2"/>
          <c:w val="0.56433734581721806"/>
          <c:h val="0.8411548645439596"/>
        </c:manualLayout>
      </c:layout>
      <c:bar3DChart>
        <c:barDir val="col"/>
        <c:grouping val="clustered"/>
        <c:varyColors val="0"/>
        <c:ser>
          <c:idx val="0"/>
          <c:order val="0"/>
          <c:tx>
            <c:v>Комитет городского хозяйства</c:v>
          </c:tx>
          <c:spPr>
            <a:solidFill>
              <a:srgbClr val="FFC000"/>
            </a:solidFill>
          </c:spPr>
          <c:invertIfNegative val="0"/>
          <c:cat>
            <c:numRef>
              <c:f>(ГРБС!$H$3,ГРБС!$D$3:$F$3)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(ГРБС!$G$6,ГРБС!$D$8,ГРБС!$E$8,ГРБС!$F$8)</c:f>
              <c:numCache>
                <c:formatCode>_-* #,##0.000_р_._-;\-* #,##0.000_р_._-;_-* "-"??_р_._-;_-@_-</c:formatCode>
                <c:ptCount val="4"/>
                <c:pt idx="0" formatCode="General">
                  <c:v>6384.2</c:v>
                </c:pt>
                <c:pt idx="1">
                  <c:v>9118.7621400000007</c:v>
                </c:pt>
                <c:pt idx="2">
                  <c:v>38918.267799999994</c:v>
                </c:pt>
                <c:pt idx="3">
                  <c:v>6384.2</c:v>
                </c:pt>
              </c:numCache>
            </c:numRef>
          </c:val>
        </c:ser>
        <c:ser>
          <c:idx val="1"/>
          <c:order val="1"/>
          <c:tx>
            <c:v>Комитет по управлению имуществом</c:v>
          </c:tx>
          <c:invertIfNegative val="0"/>
          <c:cat>
            <c:numRef>
              <c:f>(ГРБС!$H$3,ГРБС!$D$3:$F$3)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(ГРБС!$G$10,ГРБС!$D$12,ГРБС!$E$12,ГРБС!$F$12)</c:f>
              <c:numCache>
                <c:formatCode>_-* #,##0.000_р_._-;\-* #,##0.000_р_._-;_-* "-"??_р_._-;_-@_-</c:formatCode>
                <c:ptCount val="4"/>
                <c:pt idx="0" formatCode="General">
                  <c:v>22831.532999999996</c:v>
                </c:pt>
                <c:pt idx="1">
                  <c:v>38826.625969999994</c:v>
                </c:pt>
                <c:pt idx="2">
                  <c:v>46507.908900000002</c:v>
                </c:pt>
                <c:pt idx="3">
                  <c:v>43109.999744999994</c:v>
                </c:pt>
              </c:numCache>
            </c:numRef>
          </c:val>
        </c:ser>
        <c:ser>
          <c:idx val="2"/>
          <c:order val="2"/>
          <c:tx>
            <c:v>Департамент градостроительства и земельных отношений</c:v>
          </c:tx>
          <c:spPr>
            <a:solidFill>
              <a:srgbClr val="B62718"/>
            </a:solidFill>
          </c:spPr>
          <c:invertIfNegative val="0"/>
          <c:cat>
            <c:numRef>
              <c:f>(ГРБС!$H$3,ГРБС!$D$3:$F$3)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(ГРБС!$G$14,ГРБС!$D$17,ГРБС!$E$17,ГРБС!$F$17)</c:f>
              <c:numCache>
                <c:formatCode>_-* #,##0.000_р_._-;\-* #,##0.000_р_._-;_-* "-"??_р_._-;_-@_-</c:formatCode>
                <c:ptCount val="4"/>
                <c:pt idx="0" formatCode="General">
                  <c:v>146597.00899999999</c:v>
                </c:pt>
                <c:pt idx="1">
                  <c:v>183681.41455999995</c:v>
                </c:pt>
                <c:pt idx="2">
                  <c:v>146772.14199999999</c:v>
                </c:pt>
                <c:pt idx="3">
                  <c:v>138449.95599999998</c:v>
                </c:pt>
              </c:numCache>
            </c:numRef>
          </c:val>
        </c:ser>
        <c:ser>
          <c:idx val="3"/>
          <c:order val="3"/>
          <c:tx>
            <c:v>Департамент управления жилищным фондом</c:v>
          </c:tx>
          <c:invertIfNegative val="0"/>
          <c:cat>
            <c:numRef>
              <c:f>(ГРБС!$H$3,ГРБС!$D$3:$F$3)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(ГРБС!$G$19,ГРБС!$D$22,ГРБС!$E$22,ГРБС!$F$22)</c:f>
              <c:numCache>
                <c:formatCode>_-* #,##0.000_р_._-;\-* #,##0.000_р_._-;_-* "-"??_р_._-;_-@_-</c:formatCode>
                <c:ptCount val="4"/>
                <c:pt idx="0" formatCode="General">
                  <c:v>61653.3</c:v>
                </c:pt>
                <c:pt idx="1">
                  <c:v>66602.3</c:v>
                </c:pt>
                <c:pt idx="2">
                  <c:v>70731.649999999994</c:v>
                </c:pt>
                <c:pt idx="3">
                  <c:v>70731.649999999994</c:v>
                </c:pt>
              </c:numCache>
            </c:numRef>
          </c:val>
        </c:ser>
        <c:ser>
          <c:idx val="4"/>
          <c:order val="4"/>
          <c:tx>
            <c:v>Администрация</c:v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numRef>
              <c:f>(ГРБС!$H$3,ГРБС!$D$3:$F$3)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(ГРБС!$G$24,ГРБС!$D$26)</c:f>
              <c:numCache>
                <c:formatCode>_-* #,##0.000_р_._-;\-* #,##0.000_р_._-;_-* "-"??_р_._-;_-@_-</c:formatCode>
                <c:ptCount val="2"/>
                <c:pt idx="0" formatCode="General">
                  <c:v>943</c:v>
                </c:pt>
                <c:pt idx="1">
                  <c:v>1000</c:v>
                </c:pt>
              </c:numCache>
            </c:numRef>
          </c:val>
        </c:ser>
        <c:ser>
          <c:idx val="5"/>
          <c:order val="5"/>
          <c:tx>
            <c:strRef>
              <c:f>ГРБС!$B$31</c:f>
              <c:strCache>
                <c:ptCount val="1"/>
                <c:pt idx="0">
                  <c:v>Управление культуры, спорта и молодежной политики</c:v>
                </c:pt>
              </c:strCache>
            </c:strRef>
          </c:tx>
          <c:spPr>
            <a:solidFill>
              <a:srgbClr val="E63A6B"/>
            </a:solidFill>
          </c:spPr>
          <c:invertIfNegative val="0"/>
          <c:val>
            <c:numRef>
              <c:f>ГРБС!$G$31</c:f>
              <c:numCache>
                <c:formatCode>General</c:formatCode>
                <c:ptCount val="1"/>
                <c:pt idx="0">
                  <c:v>22707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gapDepth val="0"/>
        <c:shape val="box"/>
        <c:axId val="129231488"/>
        <c:axId val="129231880"/>
        <c:axId val="0"/>
      </c:bar3DChart>
      <c:catAx>
        <c:axId val="129231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231880"/>
        <c:crosses val="autoZero"/>
        <c:auto val="1"/>
        <c:lblAlgn val="ctr"/>
        <c:lblOffset val="100"/>
        <c:noMultiLvlLbl val="0"/>
      </c:catAx>
      <c:valAx>
        <c:axId val="129231880"/>
        <c:scaling>
          <c:orientation val="minMax"/>
          <c:max val="200000"/>
          <c:min val="0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16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9231488"/>
        <c:crosses val="autoZero"/>
        <c:crossBetween val="between"/>
        <c:majorUnit val="60000"/>
        <c:dispUnits>
          <c:builtInUnit val="thousands"/>
          <c:dispUnitsLbl>
            <c:layout/>
            <c:tx>
              <c:rich>
                <a:bodyPr/>
                <a:lstStyle/>
                <a:p>
                  <a:pPr>
                    <a:defRPr sz="1400">
                      <a:latin typeface="Times New Roman" pitchFamily="18" charset="0"/>
                      <a:cs typeface="Times New Roman" pitchFamily="18" charset="0"/>
                    </a:defRPr>
                  </a:pPr>
                  <a:r>
                    <a:rPr lang="ru-RU" sz="1400" dirty="0" smtClean="0">
                      <a:latin typeface="Times New Roman" pitchFamily="18" charset="0"/>
                      <a:cs typeface="Times New Roman" pitchFamily="18" charset="0"/>
                    </a:rPr>
                    <a:t>млн. рублей</a:t>
                  </a:r>
                  <a:endParaRPr lang="ru-RU" sz="1400" dirty="0">
                    <a:latin typeface="Times New Roman" pitchFamily="18" charset="0"/>
                    <a:cs typeface="Times New Roman" pitchFamily="18" charset="0"/>
                  </a:endParaRPr>
                </a:p>
              </c:rich>
            </c:tx>
          </c:dispUnitsLbl>
        </c:dispUnits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1160351153292469"/>
          <c:y val="0.14304179321964811"/>
          <c:w val="0.38731181504230927"/>
          <c:h val="0.75583257628452905"/>
        </c:manualLayout>
      </c:layout>
      <c:overlay val="0"/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18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287548687033759E-4"/>
          <c:y val="0.11180781693772743"/>
          <c:w val="0.64269986228098153"/>
          <c:h val="0.6707201604600350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04CC50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B62718"/>
              </a:solidFill>
            </c:spPr>
          </c:dPt>
          <c:dPt>
            <c:idx val="5"/>
            <c:bubble3D val="0"/>
            <c:spPr>
              <a:solidFill>
                <a:srgbClr val="F1EC06"/>
              </a:solidFill>
              <a:ln>
                <a:solidFill>
                  <a:schemeClr val="accent1"/>
                </a:solidFill>
              </a:ln>
            </c:spPr>
          </c:dPt>
          <c:dPt>
            <c:idx val="7"/>
            <c:bubble3D val="0"/>
            <c:spPr>
              <a:solidFill>
                <a:srgbClr val="E63A6B"/>
              </a:solidFill>
            </c:spPr>
          </c:dPt>
          <c:dLbls>
            <c:dLbl>
              <c:idx val="2"/>
              <c:layout>
                <c:manualLayout>
                  <c:x val="-1.0762608798746262E-2"/>
                  <c:y val="1.452282236758599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367773935724175E-2"/>
                  <c:y val="-2.662517434057429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0762608798746262E-2"/>
                  <c:y val="-1.936376315678130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3.9335216535638262E-2"/>
                  <c:y val="7.1917321305437834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('Лист1 (2)'!$A$299:$K$299,'Лист1 (2)'!$A$305:$K$305,'Лист1 (2)'!$A$311:$K$311,'Лист1 (2)'!$A$317:$K$317,'Лист1 (2)'!$A$323:$K$323,'Лист1 (2)'!$A$329:$K$329,'Лист1 (2)'!$A$335:$K$335,'Лист1 (2)'!$A$341:$K$341)</c:f>
              <c:strCache>
                <c:ptCount val="8"/>
                <c:pt idx="0">
                  <c:v>Тепло и энергоснабжение</c:v>
                </c:pt>
                <c:pt idx="1">
                  <c:v>Водоотведение и водоснабжение</c:v>
                </c:pt>
                <c:pt idx="2">
                  <c:v>Дорожное хозяйство</c:v>
                </c:pt>
                <c:pt idx="3">
                  <c:v>Образование и культура</c:v>
                </c:pt>
                <c:pt idx="4">
                  <c:v>Развитие коммунальной и инженерной инфраструктуры</c:v>
                </c:pt>
                <c:pt idx="5">
                  <c:v>Совершенствование жилищной инфраструктуры и обеспечения жителей доступным и комфортным жильем</c:v>
                </c:pt>
                <c:pt idx="6">
                  <c:v>Объекты МУП «Спецдорремстрой»</c:v>
                </c:pt>
                <c:pt idx="7">
                  <c:v>Строительство здания городской поликлиники с реабилитационным центром по ул.Индустриальная в г.Петропавловске-Камчатском</c:v>
                </c:pt>
              </c:strCache>
            </c:strRef>
          </c:cat>
          <c:val>
            <c:numRef>
              <c:f>('Лист1 (2)'!$E$304,'Лист1 (2)'!$E$310,'Лист1 (2)'!$E$316,'Лист1 (2)'!$E$322,'Лист1 (2)'!$E$328,'Лист1 (2)'!$E$334,'Лист1 (2)'!$E$340,'Лист1 (2)'!$E$346)</c:f>
              <c:numCache>
                <c:formatCode>#,##0.000</c:formatCode>
                <c:ptCount val="8"/>
                <c:pt idx="0">
                  <c:v>74755.601970000003</c:v>
                </c:pt>
                <c:pt idx="1">
                  <c:v>79559.254525000011</c:v>
                </c:pt>
                <c:pt idx="2">
                  <c:v>372291.26799999987</c:v>
                </c:pt>
                <c:pt idx="3">
                  <c:v>74039.805559999993</c:v>
                </c:pt>
                <c:pt idx="4">
                  <c:v>10564.908040000002</c:v>
                </c:pt>
                <c:pt idx="5">
                  <c:v>211906.83000000002</c:v>
                </c:pt>
                <c:pt idx="6">
                  <c:v>32964.209020000002</c:v>
                </c:pt>
                <c:pt idx="7">
                  <c:v>4753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b"/>
      <c:legendEntry>
        <c:idx val="0"/>
        <c:txPr>
          <a:bodyPr/>
          <a:lstStyle/>
          <a:p>
            <a:pPr rtl="0">
              <a:defRPr sz="17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 rtl="0">
              <a:defRPr sz="17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 rtl="0">
              <a:defRPr sz="17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 rtl="0">
              <a:defRPr sz="17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 rtl="0">
              <a:defRPr sz="17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6"/>
        <c:txPr>
          <a:bodyPr/>
          <a:lstStyle/>
          <a:p>
            <a:pPr rtl="0">
              <a:defRPr sz="17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58790547175268559"/>
          <c:y val="0"/>
          <c:w val="0.40887337265329582"/>
          <c:h val="1"/>
        </c:manualLayout>
      </c:layout>
      <c:overlay val="0"/>
      <c:txPr>
        <a:bodyPr/>
        <a:lstStyle/>
        <a:p>
          <a:pPr rtl="0">
            <a:defRPr sz="1500"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20"/>
      <c:rotY val="20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7056854689779895E-2"/>
          <c:y val="0.1361076892284209"/>
          <c:w val="0.97294310860886579"/>
          <c:h val="0.6880388407795026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30"/>
            <c:spPr>
              <a:solidFill>
                <a:srgbClr val="FDC451"/>
              </a:solidFill>
            </c:spPr>
          </c:dPt>
          <c:dLbls>
            <c:dLbl>
              <c:idx val="0"/>
              <c:layout>
                <c:manualLayout>
                  <c:x val="6.9178275559868534E-3"/>
                  <c:y val="2.873548503201651E-3"/>
                </c:manualLayout>
              </c:layout>
              <c:tx>
                <c:rich>
                  <a:bodyPr/>
                  <a:lstStyle/>
                  <a:p>
                    <a:r>
                      <a:rPr lang="en-US" sz="3000" dirty="0"/>
                      <a:t>8</a:t>
                    </a:r>
                    <a:r>
                      <a:rPr lang="en-US" dirty="0" smtClean="0"/>
                      <a:t>% 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0346584032943202E-2"/>
                  <c:y val="-2.0401243351078464E-3"/>
                </c:manualLayout>
              </c:layout>
              <c:tx>
                <c:rich>
                  <a:bodyPr/>
                  <a:lstStyle/>
                  <a:p>
                    <a:r>
                      <a:rPr lang="en-US" sz="3000" dirty="0"/>
                      <a:t>6</a:t>
                    </a:r>
                    <a:r>
                      <a:rPr lang="en-US" dirty="0"/>
                      <a:t>5</a:t>
                    </a:r>
                    <a:r>
                      <a:rPr lang="en-US" dirty="0" smtClean="0"/>
                      <a:t>% </a:t>
                    </a:r>
                    <a:endParaRPr lang="en-US" dirty="0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7242480144632734E-2"/>
                  <c:y val="2.374998075455347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('Лист1 (2)'!$A$6:$K$6,'Лист1 (2)'!$A$112:$K$112,'Лист1 (2)'!$A$183:$K$183)</c:f>
              <c:strCache>
                <c:ptCount val="3"/>
                <c:pt idx="0">
                  <c:v>Объекты,строительство, реконструкция, техническое перевооружение, приобретение которых  завершаются в 2015 году</c:v>
                </c:pt>
                <c:pt idx="1">
                  <c:v>Объекты ,строительство, реконструкция, техническое перевооружение, приобретение которых начаты до 2015 года</c:v>
                </c:pt>
                <c:pt idx="2">
                  <c:v>Вновь начинаемые объекты</c:v>
                </c:pt>
              </c:strCache>
            </c:strRef>
          </c:cat>
          <c:val>
            <c:numRef>
              <c:f>('Лист1 (2)'!$E$111,'Лист1 (2)'!$E$182,'Лист1 (2)'!$E$291)</c:f>
              <c:numCache>
                <c:formatCode>#,##0.000</c:formatCode>
                <c:ptCount val="3"/>
                <c:pt idx="0">
                  <c:v>69505.972050000011</c:v>
                </c:pt>
                <c:pt idx="1">
                  <c:v>561525.83599999989</c:v>
                </c:pt>
                <c:pt idx="2">
                  <c:v>229803.06906500002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externalData r:id="rId2">
    <c:autoUpdate val="0"/>
  </c:externalData>
  <c:userShapes r:id="rId3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Физические лица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9.6945584935222207E-2"/>
                  <c:y val="-5.8517490958202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0261647050745458"/>
                  <c:y val="-5.8153231934549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Лист1!$B$2:$B$3</c:f>
              <c:numCache>
                <c:formatCode>0.0%</c:formatCode>
                <c:ptCount val="2"/>
                <c:pt idx="0">
                  <c:v>2.6000000000000054E-2</c:v>
                </c:pt>
                <c:pt idx="1">
                  <c:v>2.5000000000000046E-2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Юридические лица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547554811877466E-3"/>
                  <c:y val="9.815952184719253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4773777405938232E-3"/>
                  <c:y val="9.81595218471917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Лист1!$A$2:$A$3</c:f>
              <c:numCache>
                <c:formatCode>General</c:formatCode>
                <c:ptCount val="2"/>
                <c:pt idx="0">
                  <c:v>2013</c:v>
                </c:pt>
                <c:pt idx="1">
                  <c:v>2014</c:v>
                </c:pt>
              </c:numCache>
            </c:numRef>
          </c:cat>
          <c:val>
            <c:numRef>
              <c:f>Лист1!$C$2:$C$3</c:f>
              <c:numCache>
                <c:formatCode>0.0%</c:formatCode>
                <c:ptCount val="2"/>
                <c:pt idx="0">
                  <c:v>0.97400000000000009</c:v>
                </c:pt>
                <c:pt idx="1">
                  <c:v>0.97500000000000009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69325256"/>
        <c:axId val="170944304"/>
        <c:axId val="0"/>
      </c:bar3DChart>
      <c:catAx>
        <c:axId val="1693252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4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70944304"/>
        <c:crosses val="autoZero"/>
        <c:auto val="1"/>
        <c:lblAlgn val="ctr"/>
        <c:lblOffset val="100"/>
        <c:noMultiLvlLbl val="0"/>
      </c:catAx>
      <c:valAx>
        <c:axId val="170944304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crossAx val="169325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855087577207453"/>
          <c:y val="0.42516949721036201"/>
          <c:w val="0.17401707771150707"/>
          <c:h val="0.40844265873829005"/>
        </c:manualLayout>
      </c:layout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1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5159904096846567E-2"/>
          <c:y val="5.1400554097404488E-2"/>
          <c:w val="0.84040684598285265"/>
          <c:h val="0.72112459900845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Лист2!$M$5</c:f>
              <c:strCache>
                <c:ptCount val="1"/>
                <c:pt idx="0">
                  <c:v>Объем промышленного производства, млн рублей</c:v>
                </c:pt>
              </c:strCache>
            </c:strRef>
          </c:tx>
          <c:spPr>
            <a:solidFill>
              <a:srgbClr val="0000FF"/>
            </a:solidFill>
          </c:spPr>
          <c:invertIfNegative val="0"/>
          <c:dLbls>
            <c:spPr>
              <a:solidFill>
                <a:srgbClr val="FFFFCC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Лист2!$N$4:$Q$4</c:f>
              <c:strCache>
                <c:ptCount val="4"/>
                <c:pt idx="0">
                  <c:v>6 месяцев 2013</c:v>
                </c:pt>
                <c:pt idx="1">
                  <c:v>2003</c:v>
                </c:pt>
                <c:pt idx="2">
                  <c:v>6 месяцев 2014 </c:v>
                </c:pt>
                <c:pt idx="3">
                  <c:v>2014 оценка</c:v>
                </c:pt>
              </c:strCache>
            </c:strRef>
          </c:cat>
          <c:val>
            <c:numRef>
              <c:f>Лист2!$N$5:$Q$5</c:f>
              <c:numCache>
                <c:formatCode>#,##0</c:formatCode>
                <c:ptCount val="4"/>
                <c:pt idx="0">
                  <c:v>17079.908614958451</c:v>
                </c:pt>
                <c:pt idx="1">
                  <c:v>33692.97</c:v>
                </c:pt>
                <c:pt idx="2">
                  <c:v>19094.252370984112</c:v>
                </c:pt>
                <c:pt idx="3">
                  <c:v>34894.930451114284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128245640"/>
        <c:axId val="128246032"/>
      </c:barChart>
      <c:lineChart>
        <c:grouping val="standard"/>
        <c:varyColors val="0"/>
        <c:ser>
          <c:idx val="1"/>
          <c:order val="1"/>
          <c:tx>
            <c:strRef>
              <c:f>Лист2!$M$6</c:f>
              <c:strCache>
                <c:ptCount val="1"/>
                <c:pt idx="0">
                  <c:v>Индекс промышленного производства, % </c:v>
                </c:pt>
              </c:strCache>
            </c:strRef>
          </c:tx>
          <c:dLbls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Лист2!$O$4:$Q$4</c:f>
              <c:strCache>
                <c:ptCount val="3"/>
                <c:pt idx="0">
                  <c:v>2003</c:v>
                </c:pt>
                <c:pt idx="1">
                  <c:v>6 месяцев 2014 </c:v>
                </c:pt>
                <c:pt idx="2">
                  <c:v>2014 оценка</c:v>
                </c:pt>
              </c:strCache>
            </c:strRef>
          </c:cat>
          <c:val>
            <c:numRef>
              <c:f>Лист2!$N$6:$Q$6</c:f>
              <c:numCache>
                <c:formatCode>0.0</c:formatCode>
                <c:ptCount val="4"/>
                <c:pt idx="0">
                  <c:v>98.7</c:v>
                </c:pt>
                <c:pt idx="1">
                  <c:v>99.869535657414602</c:v>
                </c:pt>
                <c:pt idx="2" formatCode="#,##0.00">
                  <c:v>102.2</c:v>
                </c:pt>
                <c:pt idx="3" formatCode="General">
                  <c:v>100.9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246816"/>
        <c:axId val="128246424"/>
      </c:lineChart>
      <c:catAx>
        <c:axId val="12824564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8246032"/>
        <c:crosses val="autoZero"/>
        <c:auto val="1"/>
        <c:lblAlgn val="ctr"/>
        <c:lblOffset val="100"/>
        <c:noMultiLvlLbl val="0"/>
      </c:catAx>
      <c:valAx>
        <c:axId val="128246032"/>
        <c:scaling>
          <c:orientation val="minMax"/>
        </c:scaling>
        <c:delete val="0"/>
        <c:axPos val="l"/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8245640"/>
        <c:crosses val="autoZero"/>
        <c:crossBetween val="between"/>
        <c:majorUnit val="10000"/>
      </c:valAx>
      <c:valAx>
        <c:axId val="128246424"/>
        <c:scaling>
          <c:orientation val="minMax"/>
        </c:scaling>
        <c:delete val="0"/>
        <c:axPos val="r"/>
        <c:numFmt formatCode="0.0" sourceLinked="1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28246816"/>
        <c:crosses val="max"/>
        <c:crossBetween val="between"/>
      </c:valAx>
      <c:catAx>
        <c:axId val="1282468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28246424"/>
        <c:crosses val="autoZero"/>
        <c:auto val="1"/>
        <c:lblAlgn val="ctr"/>
        <c:lblOffset val="100"/>
        <c:noMultiLvlLbl val="0"/>
      </c:catAx>
      <c:spPr>
        <a:solidFill>
          <a:srgbClr val="FFFF66"/>
        </a:solidFill>
      </c:spPr>
    </c:plotArea>
    <c:legend>
      <c:legendPos val="b"/>
      <c:legendEntry>
        <c:idx val="0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"/>
          <c:y val="0.83655633888787151"/>
          <c:w val="0.98347199112590056"/>
          <c:h val="0.15254489228450421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>
      <a:gsLst>
        <a:gs pos="0">
          <a:schemeClr val="tx2">
            <a:lumMod val="60000"/>
            <a:lumOff val="40000"/>
          </a:schemeClr>
        </a:gs>
        <a:gs pos="58000">
          <a:schemeClr val="accent1">
            <a:lumMod val="45000"/>
            <a:lumOff val="55000"/>
          </a:schemeClr>
        </a:gs>
        <a:gs pos="42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 w="28575">
      <a:solidFill>
        <a:srgbClr val="4F81BD">
          <a:lumMod val="75000"/>
        </a:srgbClr>
      </a:solidFill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2111663902708678E-3"/>
          <c:y val="5.2129483814523488E-2"/>
          <c:w val="0.99778883360973203"/>
          <c:h val="0.806333939026852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Лист2!$M$5</c:f>
              <c:strCache>
                <c:ptCount val="1"/>
                <c:pt idx="0">
                  <c:v>Объем промышленного производства, млн рублей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gradFill flip="none" rotWithShape="1">
                <a:gsLst>
                  <a:gs pos="0">
                    <a:srgbClr val="C0504D">
                      <a:shade val="30000"/>
                      <a:satMod val="115000"/>
                    </a:srgbClr>
                  </a:gs>
                  <a:gs pos="50000">
                    <a:srgbClr val="C0504D">
                      <a:shade val="67500"/>
                      <a:satMod val="115000"/>
                    </a:srgbClr>
                  </a:gs>
                  <a:gs pos="100000">
                    <a:srgbClr val="C0504D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</c:spPr>
          </c:dPt>
          <c:dPt>
            <c:idx val="1"/>
            <c:invertIfNegative val="0"/>
            <c:bubble3D val="0"/>
            <c:spPr>
              <a:gradFill flip="none" rotWithShape="1">
                <a:gsLst>
                  <a:gs pos="0">
                    <a:srgbClr val="6600CC">
                      <a:shade val="30000"/>
                      <a:satMod val="115000"/>
                    </a:srgbClr>
                  </a:gs>
                  <a:gs pos="50000">
                    <a:srgbClr val="6600CC">
                      <a:shade val="67500"/>
                      <a:satMod val="115000"/>
                    </a:srgbClr>
                  </a:gs>
                  <a:gs pos="100000">
                    <a:srgbClr val="6600CC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</c:spPr>
          </c:dPt>
          <c:dPt>
            <c:idx val="2"/>
            <c:invertIfNegative val="0"/>
            <c:bubble3D val="0"/>
            <c:spPr>
              <a:gradFill flip="none" rotWithShape="1">
                <a:gsLst>
                  <a:gs pos="0">
                    <a:srgbClr val="C0504D">
                      <a:shade val="30000"/>
                      <a:satMod val="115000"/>
                    </a:srgbClr>
                  </a:gs>
                  <a:gs pos="50000">
                    <a:srgbClr val="C0504D">
                      <a:shade val="67500"/>
                      <a:satMod val="115000"/>
                    </a:srgbClr>
                  </a:gs>
                  <a:gs pos="100000">
                    <a:srgbClr val="C0504D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</c:spPr>
          </c:dPt>
          <c:dPt>
            <c:idx val="3"/>
            <c:invertIfNegative val="0"/>
            <c:bubble3D val="0"/>
            <c:spPr>
              <a:gradFill flip="none" rotWithShape="1">
                <a:gsLst>
                  <a:gs pos="0">
                    <a:srgbClr val="6600CC">
                      <a:shade val="30000"/>
                      <a:satMod val="115000"/>
                    </a:srgbClr>
                  </a:gs>
                  <a:gs pos="50000">
                    <a:srgbClr val="6600CC">
                      <a:shade val="67500"/>
                      <a:satMod val="115000"/>
                    </a:srgbClr>
                  </a:gs>
                  <a:gs pos="100000">
                    <a:srgbClr val="6600CC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</c:spPr>
          </c:dPt>
          <c:dPt>
            <c:idx val="4"/>
            <c:invertIfNegative val="0"/>
            <c:bubble3D val="0"/>
            <c:spPr>
              <a:gradFill flip="none" rotWithShape="1">
                <a:gsLst>
                  <a:gs pos="0">
                    <a:srgbClr val="C0504D">
                      <a:shade val="30000"/>
                      <a:satMod val="115000"/>
                    </a:srgbClr>
                  </a:gs>
                  <a:gs pos="50000">
                    <a:srgbClr val="C0504D">
                      <a:shade val="67500"/>
                      <a:satMod val="115000"/>
                    </a:srgbClr>
                  </a:gs>
                  <a:gs pos="100000">
                    <a:srgbClr val="C0504D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</c:spPr>
          </c:dPt>
          <c:dPt>
            <c:idx val="5"/>
            <c:invertIfNegative val="0"/>
            <c:bubble3D val="0"/>
            <c:spPr>
              <a:gradFill flip="none" rotWithShape="1">
                <a:gsLst>
                  <a:gs pos="0">
                    <a:srgbClr val="6600CC">
                      <a:shade val="30000"/>
                      <a:satMod val="115000"/>
                    </a:srgbClr>
                  </a:gs>
                  <a:gs pos="50000">
                    <a:srgbClr val="6600CC">
                      <a:shade val="67500"/>
                      <a:satMod val="115000"/>
                    </a:srgbClr>
                  </a:gs>
                  <a:gs pos="100000">
                    <a:srgbClr val="6600CC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Лист2!$R$3:$W$4</c:f>
              <c:multiLvlStrCache>
                <c:ptCount val="6"/>
                <c:lvl>
                  <c:pt idx="0">
                    <c:v>1 вар.</c:v>
                  </c:pt>
                  <c:pt idx="1">
                    <c:v>2 вар.</c:v>
                  </c:pt>
                  <c:pt idx="2">
                    <c:v>1 вар.</c:v>
                  </c:pt>
                  <c:pt idx="3">
                    <c:v>2 вар.</c:v>
                  </c:pt>
                  <c:pt idx="4">
                    <c:v>1 вар.</c:v>
                  </c:pt>
                  <c:pt idx="5">
                    <c:v>2 вар.</c:v>
                  </c:pt>
                </c:lvl>
                <c:lvl>
                  <c:pt idx="0">
                    <c:v>2015</c:v>
                  </c:pt>
                  <c:pt idx="2">
                    <c:v>2016</c:v>
                  </c:pt>
                  <c:pt idx="4">
                    <c:v>2017</c:v>
                  </c:pt>
                </c:lvl>
              </c:multiLvlStrCache>
            </c:multiLvlStrRef>
          </c:cat>
          <c:val>
            <c:numRef>
              <c:f>Лист2!$R$5:$W$5</c:f>
              <c:numCache>
                <c:formatCode>#,##0.0</c:formatCode>
                <c:ptCount val="6"/>
                <c:pt idx="0">
                  <c:v>36346.655321872255</c:v>
                </c:pt>
                <c:pt idx="1">
                  <c:v>36754.989472520276</c:v>
                </c:pt>
                <c:pt idx="2">
                  <c:v>38075.611315137627</c:v>
                </c:pt>
                <c:pt idx="3">
                  <c:v>38718.1203564635</c:v>
                </c:pt>
                <c:pt idx="4">
                  <c:v>39976.05534532071</c:v>
                </c:pt>
                <c:pt idx="5">
                  <c:v>40761.467059091403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-25"/>
        <c:axId val="128247992"/>
        <c:axId val="128248384"/>
      </c:barChart>
      <c:catAx>
        <c:axId val="12824799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8248384"/>
        <c:crosses val="autoZero"/>
        <c:auto val="1"/>
        <c:lblAlgn val="ctr"/>
        <c:lblOffset val="100"/>
        <c:noMultiLvlLbl val="0"/>
      </c:catAx>
      <c:valAx>
        <c:axId val="128248384"/>
        <c:scaling>
          <c:orientation val="minMax"/>
        </c:scaling>
        <c:delete val="1"/>
        <c:axPos val="l"/>
        <c:majorGridlines/>
        <c:numFmt formatCode="#,##0" sourceLinked="0"/>
        <c:majorTickMark val="none"/>
        <c:minorTickMark val="none"/>
        <c:tickLblPos val="none"/>
        <c:crossAx val="128247992"/>
        <c:crosses val="autoZero"/>
        <c:crossBetween val="between"/>
      </c:valAx>
      <c:spPr>
        <a:pattFill prst="wdUpDiag">
          <a:fgClr>
            <a:srgbClr val="8064A2">
              <a:lumMod val="20000"/>
              <a:lumOff val="80000"/>
            </a:srgbClr>
          </a:fgClr>
          <a:bgClr>
            <a:sysClr val="window" lastClr="FFFFFF"/>
          </a:bgClr>
        </a:pattFill>
      </c:spPr>
    </c:plotArea>
    <c:plotVisOnly val="1"/>
    <c:dispBlanksAs val="zero"/>
    <c:showDLblsOverMax val="0"/>
  </c:chart>
  <c:spPr>
    <a:gradFill>
      <a:gsLst>
        <a:gs pos="0">
          <a:srgbClr val="2C3C43">
            <a:lumMod val="60000"/>
            <a:lumOff val="40000"/>
          </a:srgbClr>
        </a:gs>
        <a:gs pos="58000">
          <a:srgbClr val="5FCBEF">
            <a:lumMod val="45000"/>
            <a:lumOff val="55000"/>
          </a:srgbClr>
        </a:gs>
        <a:gs pos="42000">
          <a:srgbClr val="5FCBEF">
            <a:lumMod val="45000"/>
            <a:lumOff val="55000"/>
          </a:srgbClr>
        </a:gs>
        <a:gs pos="100000">
          <a:srgbClr val="5FCBEF">
            <a:lumMod val="30000"/>
            <a:lumOff val="70000"/>
          </a:srgbClr>
        </a:gs>
      </a:gsLst>
      <a:lin ang="5400000" scaled="1"/>
    </a:gradFill>
    <a:ln w="38100">
      <a:solidFill>
        <a:srgbClr val="990033"/>
      </a:solidFill>
    </a:ln>
  </c:sp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68115844493785E-2"/>
          <c:y val="0.13953488372093059"/>
          <c:w val="0.90283004688516499"/>
          <c:h val="0.608104421648937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Лист3!$A$32</c:f>
              <c:strCache>
                <c:ptCount val="1"/>
                <c:pt idx="0">
                  <c:v>Инвестиции в основной капитал за счет всех источников финансирования, млн рублей</c:v>
                </c:pt>
              </c:strCache>
            </c:strRef>
          </c:tx>
          <c:spPr>
            <a:gradFill flip="none" rotWithShape="1">
              <a:gsLst>
                <a:gs pos="0">
                  <a:srgbClr val="1F497D">
                    <a:lumMod val="60000"/>
                    <a:lumOff val="40000"/>
                    <a:shade val="30000"/>
                    <a:satMod val="115000"/>
                  </a:srgbClr>
                </a:gs>
                <a:gs pos="50000">
                  <a:srgbClr val="1F497D">
                    <a:lumMod val="60000"/>
                    <a:lumOff val="40000"/>
                    <a:shade val="67500"/>
                    <a:satMod val="115000"/>
                  </a:srgbClr>
                </a:gs>
                <a:gs pos="100000">
                  <a:srgbClr val="1F497D">
                    <a:lumMod val="60000"/>
                    <a:lumOff val="40000"/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1111111111111125E-2"/>
                  <c:y val="0.12129629629629647"/>
                </c:manualLayout>
              </c:layout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7222222222222224E-3"/>
                  <c:y val="0.2685185185185186"/>
                </c:manualLayout>
              </c:layout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3888888888888883E-2"/>
                  <c:y val="0.18055555555555555"/>
                </c:manualLayout>
              </c:layout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0.30555555555555547"/>
                </c:manualLayout>
              </c:layout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0.18055555555555555"/>
                </c:manualLayout>
              </c:layout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0.36018518518518555"/>
                </c:manualLayout>
              </c:layout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8.3333333333334546E-3"/>
                  <c:y val="0.18518518518518556"/>
                </c:manualLayout>
              </c:layout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9.7222222222222224E-3"/>
                  <c:y val="0.43240740740740791"/>
                </c:manualLayout>
              </c:layout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tx1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Лист3!$B$31:$I$31</c:f>
              <c:strCache>
                <c:ptCount val="8"/>
                <c:pt idx="0">
                  <c:v>2013</c:v>
                </c:pt>
                <c:pt idx="1">
                  <c:v>2014 оценка</c:v>
                </c:pt>
                <c:pt idx="2">
                  <c:v>1 вар. 2015</c:v>
                </c:pt>
                <c:pt idx="3">
                  <c:v>2 вар. 2015</c:v>
                </c:pt>
                <c:pt idx="4">
                  <c:v>1 вар. 2016</c:v>
                </c:pt>
                <c:pt idx="5">
                  <c:v>2 вар. 2016</c:v>
                </c:pt>
                <c:pt idx="6">
                  <c:v>1 вар. 2017</c:v>
                </c:pt>
                <c:pt idx="7">
                  <c:v>2 вар. 2017 </c:v>
                </c:pt>
              </c:strCache>
            </c:strRef>
          </c:cat>
          <c:val>
            <c:numRef>
              <c:f>Лист3!$B$32:$I$32</c:f>
              <c:numCache>
                <c:formatCode>#,##0.00</c:formatCode>
                <c:ptCount val="8"/>
                <c:pt idx="0">
                  <c:v>23789.9</c:v>
                </c:pt>
                <c:pt idx="1">
                  <c:v>24972.84</c:v>
                </c:pt>
                <c:pt idx="2">
                  <c:v>26738.89</c:v>
                </c:pt>
                <c:pt idx="3">
                  <c:v>27819.74</c:v>
                </c:pt>
                <c:pt idx="4">
                  <c:v>27541.06</c:v>
                </c:pt>
                <c:pt idx="5">
                  <c:v>31992.7</c:v>
                </c:pt>
                <c:pt idx="6">
                  <c:v>28642.7</c:v>
                </c:pt>
                <c:pt idx="7">
                  <c:v>36791.61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9"/>
        <c:overlap val="-27"/>
        <c:axId val="128249168"/>
        <c:axId val="128249560"/>
      </c:barChart>
      <c:lineChart>
        <c:grouping val="standard"/>
        <c:varyColors val="0"/>
        <c:ser>
          <c:idx val="1"/>
          <c:order val="1"/>
          <c:tx>
            <c:strRef>
              <c:f>Лист3!$A$33</c:f>
              <c:strCache>
                <c:ptCount val="1"/>
                <c:pt idx="0">
                  <c:v>Индекс физического объема, % ( 1 вариант)</c:v>
                </c:pt>
              </c:strCache>
            </c:strRef>
          </c:tx>
          <c:spPr>
            <a:ln w="101600" cap="rnd">
              <a:solidFill>
                <a:srgbClr val="FF0000"/>
              </a:solidFill>
              <a:round/>
            </a:ln>
            <a:effectLst/>
          </c:spPr>
          <c:marker>
            <c:symbol val="triangle"/>
            <c:size val="13"/>
            <c:spPr>
              <a:solidFill>
                <a:srgbClr val="00B05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3"/>
            <c:marker>
              <c:symbol val="none"/>
            </c:marker>
            <c:bubble3D val="0"/>
          </c:dPt>
          <c:dPt>
            <c:idx val="5"/>
            <c:marker>
              <c:symbol val="none"/>
            </c:marker>
            <c:bubble3D val="0"/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5.8333333333333535E-2"/>
                  <c:y val="3.24074074074074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5.2777777777777792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6.1111111111111123E-2"/>
                  <c:y val="-5.55555555555554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Лист3!$B$31:$I$31</c:f>
              <c:strCache>
                <c:ptCount val="8"/>
                <c:pt idx="0">
                  <c:v>2013</c:v>
                </c:pt>
                <c:pt idx="1">
                  <c:v>2014 оценка</c:v>
                </c:pt>
                <c:pt idx="2">
                  <c:v>1 вар. 2015</c:v>
                </c:pt>
                <c:pt idx="3">
                  <c:v>2 вар. 2015</c:v>
                </c:pt>
                <c:pt idx="4">
                  <c:v>1 вар. 2016</c:v>
                </c:pt>
                <c:pt idx="5">
                  <c:v>2 вар. 2016</c:v>
                </c:pt>
                <c:pt idx="6">
                  <c:v>1 вар. 2017</c:v>
                </c:pt>
                <c:pt idx="7">
                  <c:v>2 вар. 2017 </c:v>
                </c:pt>
              </c:strCache>
            </c:strRef>
          </c:cat>
          <c:val>
            <c:numRef>
              <c:f>Лист3!$B$33:$I$33</c:f>
              <c:numCache>
                <c:formatCode>#,##0.00</c:formatCode>
                <c:ptCount val="8"/>
                <c:pt idx="0">
                  <c:v>81.900000000000006</c:v>
                </c:pt>
                <c:pt idx="1">
                  <c:v>100.2</c:v>
                </c:pt>
                <c:pt idx="2">
                  <c:v>100.5</c:v>
                </c:pt>
                <c:pt idx="3">
                  <c:v>99.7</c:v>
                </c:pt>
                <c:pt idx="4">
                  <c:v>99.4</c:v>
                </c:pt>
                <c:pt idx="5">
                  <c:v>99.6</c:v>
                </c:pt>
                <c:pt idx="6">
                  <c:v>100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Лист3!$A$34</c:f>
              <c:strCache>
                <c:ptCount val="1"/>
                <c:pt idx="0">
                  <c:v>Индекс физического объема, % ( 2 вариант)</c:v>
                </c:pt>
              </c:strCache>
            </c:strRef>
          </c:tx>
          <c:spPr>
            <a:ln w="101600" cap="rnd">
              <a:solidFill>
                <a:srgbClr val="33CC33"/>
              </a:solidFill>
              <a:round/>
            </a:ln>
            <a:effectLst/>
          </c:spPr>
          <c:marker>
            <c:symbol val="triangle"/>
            <c:size val="13"/>
            <c:spPr>
              <a:solidFill>
                <a:srgbClr val="C00000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2"/>
            <c:marker>
              <c:symbol val="none"/>
            </c:marker>
            <c:bubble3D val="0"/>
          </c:dPt>
          <c:dPt>
            <c:idx val="4"/>
            <c:marker>
              <c:symbol val="none"/>
            </c:marker>
            <c:bubble3D val="0"/>
          </c:dPt>
          <c:dPt>
            <c:idx val="6"/>
            <c:marker>
              <c:symbol val="none"/>
            </c:marker>
            <c:bubble3D val="0"/>
          </c:dPt>
          <c:dLbls>
            <c:dLbl>
              <c:idx val="0"/>
              <c:layout>
                <c:manualLayout>
                  <c:x val="-3.7037037037037056E-2"/>
                  <c:y val="-4.84496124031008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7.5000000000000094E-2"/>
                  <c:y val="-2.77777777777779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5.5555555555555483E-2"/>
                  <c:y val="-4.16666666666666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4.1666666666666664E-2"/>
                  <c:y val="-4.16666666666666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-4.1666666666666664E-2"/>
                  <c:y val="-3.70370370370370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Лист3!$B$31:$I$31</c:f>
              <c:strCache>
                <c:ptCount val="8"/>
                <c:pt idx="0">
                  <c:v>2013</c:v>
                </c:pt>
                <c:pt idx="1">
                  <c:v>2014 оценка</c:v>
                </c:pt>
                <c:pt idx="2">
                  <c:v>1 вар. 2015</c:v>
                </c:pt>
                <c:pt idx="3">
                  <c:v>2 вар. 2015</c:v>
                </c:pt>
                <c:pt idx="4">
                  <c:v>1 вар. 2016</c:v>
                </c:pt>
                <c:pt idx="5">
                  <c:v>2 вар. 2016</c:v>
                </c:pt>
                <c:pt idx="6">
                  <c:v>1 вар. 2017</c:v>
                </c:pt>
                <c:pt idx="7">
                  <c:v>2 вар. 2017 </c:v>
                </c:pt>
              </c:strCache>
            </c:strRef>
          </c:cat>
          <c:val>
            <c:numRef>
              <c:f>Лист3!$B$34:$I$34</c:f>
              <c:numCache>
                <c:formatCode>#,##0.00</c:formatCode>
                <c:ptCount val="8"/>
                <c:pt idx="0">
                  <c:v>81.900000000000006</c:v>
                </c:pt>
                <c:pt idx="1">
                  <c:v>100.2</c:v>
                </c:pt>
                <c:pt idx="2">
                  <c:v>104.3</c:v>
                </c:pt>
                <c:pt idx="3">
                  <c:v>107.5</c:v>
                </c:pt>
                <c:pt idx="4">
                  <c:v>108.4</c:v>
                </c:pt>
                <c:pt idx="5">
                  <c:v>109.21000000000002</c:v>
                </c:pt>
                <c:pt idx="6">
                  <c:v>109.45</c:v>
                </c:pt>
                <c:pt idx="7">
                  <c:v>109.73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250344"/>
        <c:axId val="128249952"/>
      </c:lineChart>
      <c:catAx>
        <c:axId val="128249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249560"/>
        <c:crosses val="autoZero"/>
        <c:auto val="1"/>
        <c:lblAlgn val="ctr"/>
        <c:lblOffset val="100"/>
        <c:noMultiLvlLbl val="0"/>
      </c:catAx>
      <c:valAx>
        <c:axId val="128249560"/>
        <c:scaling>
          <c:orientation val="minMax"/>
          <c:max val="37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249168"/>
        <c:crosses val="autoZero"/>
        <c:crossBetween val="between"/>
      </c:valAx>
      <c:valAx>
        <c:axId val="128249952"/>
        <c:scaling>
          <c:orientation val="minMax"/>
          <c:max val="111"/>
          <c:min val="80"/>
        </c:scaling>
        <c:delete val="0"/>
        <c:axPos val="r"/>
        <c:numFmt formatCode="#,##0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250344"/>
        <c:crosses val="max"/>
        <c:crossBetween val="between"/>
      </c:valAx>
      <c:catAx>
        <c:axId val="128250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28249952"/>
        <c:crosses val="autoZero"/>
        <c:auto val="1"/>
        <c:lblAlgn val="ctr"/>
        <c:lblOffset val="100"/>
        <c:noMultiLvlLbl val="0"/>
      </c:catAx>
      <c:spPr>
        <a:solidFill>
          <a:srgbClr val="FFFFCC"/>
        </a:soli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>
      <a:gsLst>
        <a:gs pos="0">
          <a:srgbClr val="2E83C3">
            <a:lumMod val="40000"/>
            <a:lumOff val="60000"/>
          </a:srgbClr>
        </a:gs>
        <a:gs pos="50000">
          <a:srgbClr val="5FCBEF">
            <a:lumMod val="20000"/>
            <a:lumOff val="80000"/>
          </a:srgbClr>
        </a:gs>
        <a:gs pos="100000">
          <a:srgbClr val="5FCBEF">
            <a:lumMod val="20000"/>
            <a:lumOff val="80000"/>
          </a:srgbClr>
        </a:gs>
      </a:gsLst>
      <a:lin ang="0" scaled="1"/>
    </a:gradFill>
    <a:ln w="38100">
      <a:solidFill>
        <a:srgbClr val="9BBB59">
          <a:lumMod val="75000"/>
        </a:srgbClr>
      </a:solidFill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Динамика и прогноз среднемесячной номинальной начисленной и реальной заработной платы по полному кругу организаций городского округа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0562143632907962"/>
          <c:y val="0.18526643471891646"/>
          <c:w val="0.81030885147977361"/>
          <c:h val="0.516539095403772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Лист1!$A$4:$C$4</c:f>
              <c:strCache>
                <c:ptCount val="1"/>
                <c:pt idx="0">
                  <c:v>Среднемесячная номинальная начисленная заработная плата работников организаций, рублей</c:v>
                </c:pt>
              </c:strCache>
            </c:strRef>
          </c:tx>
          <c:spPr>
            <a:gradFill flip="none" rotWithShape="1">
              <a:gsLst>
                <a:gs pos="0">
                  <a:srgbClr val="993366">
                    <a:shade val="30000"/>
                    <a:satMod val="115000"/>
                  </a:srgbClr>
                </a:gs>
                <a:gs pos="50000">
                  <a:srgbClr val="993366">
                    <a:shade val="67500"/>
                    <a:satMod val="115000"/>
                  </a:srgbClr>
                </a:gs>
                <a:gs pos="100000">
                  <a:srgbClr val="993366">
                    <a:shade val="100000"/>
                    <a:satMod val="115000"/>
                  </a:srgbClr>
                </a:gs>
              </a:gsLst>
              <a:lin ang="13500000" scaled="1"/>
              <a:tileRect/>
            </a:gradFill>
            <a:ln w="19050">
              <a:noFill/>
            </a:ln>
          </c:spPr>
          <c:invertIfNegative val="0"/>
          <c:dLbls>
            <c:spPr>
              <a:solidFill>
                <a:srgbClr val="FFFFCC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Лист1!$D$2:$K$3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 оценка</c:v>
                </c:pt>
                <c:pt idx="5">
                  <c:v>2015                         вар. 1</c:v>
                </c:pt>
                <c:pt idx="6">
                  <c:v>2016     вар. 1</c:v>
                </c:pt>
                <c:pt idx="7">
                  <c:v>2017     вар. 1</c:v>
                </c:pt>
              </c:strCache>
            </c:strRef>
          </c:cat>
          <c:val>
            <c:numRef>
              <c:f>Лист1!$D$4:$K$4</c:f>
              <c:numCache>
                <c:formatCode>#,##0</c:formatCode>
                <c:ptCount val="8"/>
                <c:pt idx="0">
                  <c:v>37995.1</c:v>
                </c:pt>
                <c:pt idx="1">
                  <c:v>41834.300000000003</c:v>
                </c:pt>
                <c:pt idx="2">
                  <c:v>45988</c:v>
                </c:pt>
                <c:pt idx="3">
                  <c:v>51563</c:v>
                </c:pt>
                <c:pt idx="4">
                  <c:v>55204.415264205592</c:v>
                </c:pt>
                <c:pt idx="5">
                  <c:v>59234.340000000011</c:v>
                </c:pt>
                <c:pt idx="6">
                  <c:v>63558.450000000012</c:v>
                </c:pt>
                <c:pt idx="7">
                  <c:v>68198.22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5"/>
        <c:overlap val="-25"/>
        <c:axId val="128251128"/>
        <c:axId val="129225216"/>
      </c:barChart>
      <c:lineChart>
        <c:grouping val="standard"/>
        <c:varyColors val="0"/>
        <c:ser>
          <c:idx val="1"/>
          <c:order val="1"/>
          <c:tx>
            <c:strRef>
              <c:f>Лист1!$A$5:$C$5</c:f>
              <c:strCache>
                <c:ptCount val="1"/>
                <c:pt idx="0">
                  <c:v>Реальная начисленная заработная плата работников организаций, % к предыдущему году</c:v>
                </c:pt>
              </c:strCache>
            </c:strRef>
          </c:tx>
          <c:spPr>
            <a:ln w="101600">
              <a:solidFill>
                <a:srgbClr val="00FF00"/>
              </a:solidFill>
              <a:prstDash val="solid"/>
            </a:ln>
          </c:spPr>
          <c:marker>
            <c:spPr>
              <a:solidFill>
                <a:srgbClr val="00FF00"/>
              </a:solidFill>
              <a:ln w="57150">
                <a:solidFill>
                  <a:srgbClr val="008000"/>
                </a:solidFill>
                <a:prstDash val="solid"/>
              </a:ln>
            </c:spPr>
          </c:marker>
          <c:dLbls>
            <c:dLbl>
              <c:idx val="0"/>
              <c:layout>
                <c:manualLayout>
                  <c:x val="-5.6034482379892961E-2"/>
                  <c:y val="6.14772445229209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230850100214241E-2"/>
                  <c:y val="6.46440799201750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5335181072297212E-2"/>
                  <c:y val="6.25879035630622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580929973745116E-2"/>
                  <c:y val="5.289797010060531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6618798488759931E-2"/>
                  <c:y val="-7.415915744045226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2672334358745278E-2"/>
                  <c:y val="-6.18220992977752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5.3328596832806482E-2"/>
                  <c:y val="-7.151203276023218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4.7902415905222658E-2"/>
                  <c:y val="-6.93376667384979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solidFill>
                <a:srgbClr val="FFFFCC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Лист1!$D$2:$K$3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 оценка</c:v>
                </c:pt>
                <c:pt idx="5">
                  <c:v>2015                         вар. 1</c:v>
                </c:pt>
                <c:pt idx="6">
                  <c:v>2016     вар. 1</c:v>
                </c:pt>
                <c:pt idx="7">
                  <c:v>2017     вар. 1</c:v>
                </c:pt>
              </c:strCache>
            </c:strRef>
          </c:cat>
          <c:val>
            <c:numRef>
              <c:f>Лист1!$D$5:$K$5</c:f>
              <c:numCache>
                <c:formatCode>General</c:formatCode>
                <c:ptCount val="8"/>
                <c:pt idx="0">
                  <c:v>104.2</c:v>
                </c:pt>
                <c:pt idx="1">
                  <c:v>102.3</c:v>
                </c:pt>
                <c:pt idx="2">
                  <c:v>104.9</c:v>
                </c:pt>
                <c:pt idx="3">
                  <c:v>105.5</c:v>
                </c:pt>
                <c:pt idx="4" formatCode="#,##0.00">
                  <c:v>101.34</c:v>
                </c:pt>
                <c:pt idx="5" formatCode="#,##0.00">
                  <c:v>101.41000000000004</c:v>
                </c:pt>
                <c:pt idx="6" formatCode="#,##0.00">
                  <c:v>101.79</c:v>
                </c:pt>
                <c:pt idx="7" formatCode="#,##0.00">
                  <c:v>101.99600000000002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226000"/>
        <c:axId val="129225608"/>
      </c:lineChart>
      <c:catAx>
        <c:axId val="12825112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129225216"/>
        <c:crosses val="autoZero"/>
        <c:auto val="1"/>
        <c:lblAlgn val="ctr"/>
        <c:lblOffset val="100"/>
        <c:noMultiLvlLbl val="0"/>
      </c:catAx>
      <c:valAx>
        <c:axId val="129225216"/>
        <c:scaling>
          <c:orientation val="minMax"/>
          <c:max val="70000"/>
          <c:min val="0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spPr>
          <a:ln w="9525">
            <a:noFill/>
          </a:ln>
        </c:spPr>
        <c:txPr>
          <a:bodyPr/>
          <a:lstStyle/>
          <a:p>
            <a:pPr>
              <a:defRPr sz="2000"/>
            </a:pPr>
            <a:endParaRPr lang="ru-RU"/>
          </a:p>
        </c:txPr>
        <c:crossAx val="128251128"/>
        <c:crosses val="autoZero"/>
        <c:crossBetween val="between"/>
        <c:majorUnit val="10000"/>
        <c:minorUnit val="5000"/>
      </c:valAx>
      <c:valAx>
        <c:axId val="129225608"/>
        <c:scaling>
          <c:orientation val="minMax"/>
          <c:max val="115"/>
          <c:min val="0"/>
        </c:scaling>
        <c:delete val="0"/>
        <c:axPos val="r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ru-RU"/>
          </a:p>
        </c:txPr>
        <c:crossAx val="129226000"/>
        <c:crosses val="max"/>
        <c:crossBetween val="between"/>
        <c:majorUnit val="10"/>
        <c:minorUnit val="0.2"/>
      </c:valAx>
      <c:catAx>
        <c:axId val="1292260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29225608"/>
        <c:crosses val="autoZero"/>
        <c:auto val="1"/>
        <c:lblAlgn val="ctr"/>
        <c:lblOffset val="100"/>
        <c:noMultiLvlLbl val="0"/>
      </c:catAx>
      <c:spPr>
        <a:pattFill prst="pct10">
          <a:fgClr>
            <a:srgbClr val="2E946B"/>
          </a:fgClr>
          <a:bgClr>
            <a:sysClr val="window" lastClr="FFFFFF"/>
          </a:bgClr>
        </a:pattFill>
      </c:spPr>
    </c:plotArea>
    <c:legend>
      <c:legendPos val="b"/>
      <c:layout>
        <c:manualLayout>
          <c:xMode val="edge"/>
          <c:yMode val="edge"/>
          <c:x val="5.837553172232781E-2"/>
          <c:y val="0.80209638039431119"/>
          <c:w val="0.88988715687248543"/>
          <c:h val="0.1884810837536259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54650">
          <a:srgbClr val="42B051">
            <a:lumMod val="20000"/>
            <a:lumOff val="80000"/>
          </a:srgbClr>
        </a:gs>
        <a:gs pos="0">
          <a:srgbClr val="42B051">
            <a:lumMod val="20000"/>
            <a:lumOff val="80000"/>
          </a:srgbClr>
        </a:gs>
        <a:gs pos="50000">
          <a:srgbClr val="42B051">
            <a:lumMod val="20000"/>
            <a:lumOff val="80000"/>
          </a:srgbClr>
        </a:gs>
        <a:gs pos="100000">
          <a:srgbClr val="CCFFCC">
            <a:shade val="100000"/>
            <a:satMod val="115000"/>
          </a:srgbClr>
        </a:gs>
      </a:gsLst>
      <a:path path="circle">
        <a:fillToRect l="100000" b="100000"/>
      </a:path>
      <a:tileRect t="-100000" r="-100000"/>
    </a:gradFill>
    <a:ln w="38100">
      <a:solidFill>
        <a:srgbClr val="008000"/>
      </a:solidFill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0"/>
    <c:view3D>
      <c:rotX val="0"/>
      <c:rotY val="0"/>
      <c:depthPercent val="100"/>
      <c:rAngAx val="0"/>
      <c:perspective val="0"/>
    </c:view3D>
    <c:floor>
      <c:thickness val="0"/>
    </c:floor>
    <c:sideWall>
      <c:thickness val="0"/>
      <c:spPr>
        <a:solidFill>
          <a:schemeClr val="accent5">
            <a:lumMod val="60000"/>
            <a:lumOff val="40000"/>
          </a:schemeClr>
        </a:solidFill>
      </c:spPr>
    </c:sideWall>
    <c:backWall>
      <c:thickness val="0"/>
      <c:spPr>
        <a:solidFill>
          <a:schemeClr val="accent5">
            <a:lumMod val="60000"/>
            <a:lumOff val="40000"/>
          </a:schemeClr>
        </a:solidFill>
      </c:spPr>
    </c:backWall>
    <c:plotArea>
      <c:layout>
        <c:manualLayout>
          <c:layoutTarget val="inner"/>
          <c:xMode val="edge"/>
          <c:yMode val="edge"/>
          <c:x val="7.9861157061249702E-2"/>
          <c:y val="0.23815442544267917"/>
          <c:w val="0.8858608482763185"/>
          <c:h val="0.5637651375816744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Вариант 1</c:v>
                </c:pt>
              </c:strCache>
            </c:strRef>
          </c:tx>
          <c:spPr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0"/>
                  <c:y val="0.11904761904761912"/>
                </c:manualLayout>
              </c:layout>
              <c:spPr>
                <a:noFill/>
                <a:ln w="26037">
                  <a:noFill/>
                </a:ln>
              </c:spPr>
              <c:txPr>
                <a:bodyPr/>
                <a:lstStyle/>
                <a:p>
                  <a:pPr>
                    <a:defRPr sz="2050" b="1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6296296296296805E-3"/>
                  <c:y val="0.16269841269841276"/>
                </c:manualLayout>
              </c:layout>
              <c:spPr>
                <a:noFill/>
                <a:ln w="26037">
                  <a:noFill/>
                </a:ln>
              </c:spPr>
              <c:txPr>
                <a:bodyPr/>
                <a:lstStyle/>
                <a:p>
                  <a:pPr>
                    <a:defRPr sz="2050" b="1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6296786431106853E-3"/>
                  <c:y val="0.18495333000565106"/>
                </c:manualLayout>
              </c:layout>
              <c:spPr>
                <a:noFill/>
                <a:ln w="26037">
                  <a:noFill/>
                </a:ln>
              </c:spPr>
              <c:txPr>
                <a:bodyPr/>
                <a:lstStyle/>
                <a:p>
                  <a:pPr>
                    <a:defRPr sz="2050" b="1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1204481792717087E-2"/>
                  <c:y val="0.20940415000951831"/>
                </c:manualLayout>
              </c:layout>
              <c:spPr>
                <a:noFill/>
                <a:ln w="26037">
                  <a:noFill/>
                </a:ln>
              </c:spPr>
              <c:txPr>
                <a:bodyPr/>
                <a:lstStyle/>
                <a:p>
                  <a:pPr>
                    <a:defRPr sz="2050" b="1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 w="26037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5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2014(оценка)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strCache>
            </c:strRef>
          </c:cat>
          <c:val>
            <c:numRef>
              <c:f>Лист1!$B$2:$B$5</c:f>
              <c:numCache>
                <c:formatCode>#,##0.00</c:formatCode>
                <c:ptCount val="4"/>
                <c:pt idx="0">
                  <c:v>32310.400000000001</c:v>
                </c:pt>
                <c:pt idx="1">
                  <c:v>34256.35</c:v>
                </c:pt>
                <c:pt idx="2">
                  <c:v>36253.910000000003</c:v>
                </c:pt>
                <c:pt idx="3">
                  <c:v>38520.5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Вариант 2 </c:v>
                </c:pt>
              </c:strCache>
            </c:strRef>
          </c:tx>
          <c:spPr>
            <a:gradFill>
              <a:gsLst>
                <a:gs pos="0">
                  <a:srgbClr val="0000FF"/>
                </a:gs>
                <a:gs pos="50000">
                  <a:srgbClr val="0000FF"/>
                </a:gs>
                <a:gs pos="100000">
                  <a:srgbClr val="3366FF"/>
                </a:gs>
              </a:gsLst>
              <a:lin ang="10800000" scaled="1"/>
            </a:gradFill>
            <a:scene3d>
              <a:camera prst="orthographicFront"/>
              <a:lightRig rig="threePt" dir="t"/>
            </a:scene3d>
            <a:sp3d prstMaterial="flat">
              <a:contourClr>
                <a:srgbClr val="000000"/>
              </a:contourClr>
            </a:sp3d>
          </c:spPr>
          <c:invertIfNegative val="0"/>
          <c:dLbls>
            <c:spPr>
              <a:noFill/>
              <a:ln w="26037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5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2014(оценка)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strCache>
            </c:strRef>
          </c:cat>
          <c:val>
            <c:numRef>
              <c:f>Лист1!$C$2:$C$5</c:f>
              <c:numCache>
                <c:formatCode>#,##0.00</c:formatCode>
                <c:ptCount val="4"/>
                <c:pt idx="1">
                  <c:v>34428.44</c:v>
                </c:pt>
                <c:pt idx="2">
                  <c:v>36907.97</c:v>
                </c:pt>
                <c:pt idx="3">
                  <c:v>39353.82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110"/>
        <c:shape val="box"/>
        <c:axId val="129934512"/>
        <c:axId val="129934904"/>
        <c:axId val="0"/>
      </c:bar3DChart>
      <c:catAx>
        <c:axId val="129934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2255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29934904"/>
        <c:crosses val="autoZero"/>
        <c:auto val="1"/>
        <c:lblAlgn val="ctr"/>
        <c:lblOffset val="100"/>
        <c:noMultiLvlLbl val="0"/>
      </c:catAx>
      <c:valAx>
        <c:axId val="129934904"/>
        <c:scaling>
          <c:orientation val="minMax"/>
        </c:scaling>
        <c:delete val="0"/>
        <c:axPos val="l"/>
        <c:majorGridlines/>
        <c:numFmt formatCode="#,##0.00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205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29934512"/>
        <c:crosses val="autoZero"/>
        <c:crossBetween val="between"/>
      </c:valAx>
      <c:spPr>
        <a:solidFill>
          <a:schemeClr val="accent6">
            <a:lumMod val="40000"/>
            <a:lumOff val="60000"/>
          </a:schemeClr>
        </a:solidFill>
      </c:spPr>
    </c:plotArea>
    <c:legend>
      <c:legendPos val="r"/>
      <c:layout>
        <c:manualLayout>
          <c:xMode val="edge"/>
          <c:yMode val="edge"/>
          <c:x val="0.20941947032156061"/>
          <c:y val="0.85011805113014516"/>
          <c:w val="0.54408189692031417"/>
          <c:h val="0.13928393412990447"/>
        </c:manualLayout>
      </c:layout>
      <c:overlay val="0"/>
      <c:txPr>
        <a:bodyPr/>
        <a:lstStyle/>
        <a:p>
          <a:pPr>
            <a:defRPr sz="2829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6">
        <a:lumMod val="40000"/>
        <a:lumOff val="60000"/>
      </a:schemeClr>
    </a:solidFill>
  </c:spPr>
  <c:txPr>
    <a:bodyPr/>
    <a:lstStyle/>
    <a:p>
      <a:pPr>
        <a:defRPr sz="1025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'характеристики '!$A$17</c:f>
              <c:strCache>
                <c:ptCount val="1"/>
                <c:pt idx="0">
                  <c:v>Доходы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1127162261712258E-3"/>
                  <c:y val="0.1274055477842908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676297357027355E-3"/>
                  <c:y val="0.1008627253292302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254324523424515E-3"/>
                  <c:y val="0.1114798543112545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4.4508649046850661E-3"/>
                  <c:y val="9.28998785927120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'характеристики '!$B$16:$E$16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'характеристики '!$B$17:$E$17</c:f>
              <c:numCache>
                <c:formatCode>0.0</c:formatCode>
                <c:ptCount val="4"/>
                <c:pt idx="0">
                  <c:v>11.775639999999999</c:v>
                </c:pt>
                <c:pt idx="1">
                  <c:v>10.617959999999998</c:v>
                </c:pt>
                <c:pt idx="2">
                  <c:v>11.0694</c:v>
                </c:pt>
                <c:pt idx="3">
                  <c:v>10.84285</c:v>
                </c:pt>
              </c:numCache>
            </c:numRef>
          </c:val>
        </c:ser>
        <c:ser>
          <c:idx val="1"/>
          <c:order val="1"/>
          <c:tx>
            <c:strRef>
              <c:f>'характеристики '!$A$18</c:f>
              <c:strCache>
                <c:ptCount val="1"/>
                <c:pt idx="0">
                  <c:v>Расходы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2254324523424515E-3"/>
                  <c:y val="0.1061712898202424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4508649046849846E-3"/>
                  <c:y val="9.28998785927120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1598247289307496E-17"/>
                  <c:y val="9.28998785927120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9.28998785927120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chemeClr val="accent3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'характеристики '!$B$16:$E$16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'характеристики '!$B$18:$E$18</c:f>
              <c:numCache>
                <c:formatCode>0.0</c:formatCode>
                <c:ptCount val="4"/>
                <c:pt idx="0">
                  <c:v>12.29443</c:v>
                </c:pt>
                <c:pt idx="1">
                  <c:v>10.96796</c:v>
                </c:pt>
                <c:pt idx="2">
                  <c:v>11.2194</c:v>
                </c:pt>
                <c:pt idx="3">
                  <c:v>10.992850000000001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128528744"/>
        <c:axId val="128529528"/>
      </c:barChart>
      <c:catAx>
        <c:axId val="128528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529528"/>
        <c:crosses val="autoZero"/>
        <c:auto val="1"/>
        <c:lblAlgn val="ctr"/>
        <c:lblOffset val="100"/>
        <c:noMultiLvlLbl val="0"/>
      </c:catAx>
      <c:valAx>
        <c:axId val="128529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8528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sz="1200" b="1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'свод программы'!$B$20</c:f>
              <c:strCache>
                <c:ptCount val="1"/>
                <c:pt idx="0">
                  <c:v>Привлечение кредитов
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4.547180081489406E-3"/>
                  <c:y val="0.3481476522679159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5.6839751018617568E-3"/>
                  <c:y val="0.2220071985476565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547180081489406E-3"/>
                  <c:y val="0.1740738261339579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8207701222341086E-3"/>
                  <c:y val="0.1816422533571736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F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'свод программы'!$C$19:$F$19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'свод программы'!$C$20:$F$20</c:f>
              <c:numCache>
                <c:formatCode>#,##0.0</c:formatCode>
                <c:ptCount val="4"/>
                <c:pt idx="0">
                  <c:v>2400</c:v>
                </c:pt>
                <c:pt idx="1">
                  <c:v>2038.333337</c:v>
                </c:pt>
                <c:pt idx="2">
                  <c:v>2100</c:v>
                </c:pt>
                <c:pt idx="3">
                  <c:v>2100</c:v>
                </c:pt>
              </c:numCache>
            </c:numRef>
          </c:val>
        </c:ser>
        <c:ser>
          <c:idx val="1"/>
          <c:order val="1"/>
          <c:tx>
            <c:strRef>
              <c:f>'свод программы'!$B$21</c:f>
              <c:strCache>
                <c:ptCount val="1"/>
                <c:pt idx="0">
                  <c:v>Погашение кредитов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1367950203723931E-3"/>
                  <c:y val="0.2497580983661135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73590040744703E-3"/>
                  <c:y val="0.1564141626131216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8.336400513253808E-17"/>
                  <c:y val="0.1816422533571735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0.1538913535387164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FFFFF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'свод программы'!$C$19:$F$19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'свод программы'!$C$21:$F$21</c:f>
              <c:numCache>
                <c:formatCode>#,##0.0</c:formatCode>
                <c:ptCount val="4"/>
                <c:pt idx="0">
                  <c:v>2070</c:v>
                </c:pt>
                <c:pt idx="1">
                  <c:v>1758.333337</c:v>
                </c:pt>
                <c:pt idx="2">
                  <c:v>2000</c:v>
                </c:pt>
                <c:pt idx="3">
                  <c:v>2000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9"/>
        <c:overlap val="-7"/>
        <c:axId val="129931376"/>
        <c:axId val="129931768"/>
      </c:barChart>
      <c:catAx>
        <c:axId val="129931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931768"/>
        <c:crosses val="autoZero"/>
        <c:auto val="1"/>
        <c:lblAlgn val="ctr"/>
        <c:lblOffset val="100"/>
        <c:noMultiLvlLbl val="0"/>
      </c:catAx>
      <c:valAx>
        <c:axId val="129931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29931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9776080024640702"/>
          <c:y val="0.91461066004035307"/>
          <c:w val="0.60447839950718596"/>
          <c:h val="7.02524855132158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1705933213060249E-2"/>
          <c:y val="3.8193486145199275E-2"/>
          <c:w val="0.91587501509043678"/>
          <c:h val="0.73974275469637063"/>
        </c:manualLayout>
      </c:layout>
      <c:lineChart>
        <c:grouping val="standard"/>
        <c:varyColors val="0"/>
        <c:ser>
          <c:idx val="0"/>
          <c:order val="0"/>
          <c:tx>
            <c:strRef>
              <c:f>'свод программы'!$E$46</c:f>
              <c:strCache>
                <c:ptCount val="1"/>
                <c:pt idx="0">
                  <c:v>Объем муниципального долга</c:v>
                </c:pt>
              </c:strCache>
            </c:strRef>
          </c:tx>
          <c:spPr>
            <a:ln w="127000" cap="rnd" cmpd="sng" algn="ctr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-2.3709098693323761E-2"/>
                  <c:y val="6.65370230071029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1290046996820829E-2"/>
                  <c:y val="7.36659897578638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4677061095867078E-2"/>
                  <c:y val="7.3665989757863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1290046996820829E-2"/>
                  <c:y val="6.65370230071029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8064075194913327E-2"/>
                  <c:y val="-7.6042312008117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2.5967108092687825E-2"/>
                  <c:y val="-7.841863425837133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4.9676206786011652E-2"/>
                  <c:y val="-6.89133452573566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6.4353267881878728E-2"/>
                  <c:y val="-6.178437850659560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'свод программы'!$F$45:$M$45</c:f>
              <c:numCache>
                <c:formatCode>0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'свод программы'!$F$46:$M$46</c:f>
              <c:numCache>
                <c:formatCode>0</c:formatCode>
                <c:ptCount val="8"/>
                <c:pt idx="0">
                  <c:v>1848.5</c:v>
                </c:pt>
                <c:pt idx="1">
                  <c:v>1755.9</c:v>
                </c:pt>
                <c:pt idx="2">
                  <c:v>1796</c:v>
                </c:pt>
                <c:pt idx="3">
                  <c:v>1929.1</c:v>
                </c:pt>
                <c:pt idx="4">
                  <c:v>2251.7090438200003</c:v>
                </c:pt>
                <c:pt idx="5">
                  <c:v>2525.0000030000001</c:v>
                </c:pt>
                <c:pt idx="6">
                  <c:v>2625.0000030000001</c:v>
                </c:pt>
                <c:pt idx="7">
                  <c:v>2725.0000030000001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'свод программы'!$E$47</c:f>
              <c:strCache>
                <c:ptCount val="1"/>
                <c:pt idx="0">
                  <c:v>Безопасный уровень </c:v>
                </c:pt>
              </c:strCache>
            </c:strRef>
          </c:tx>
          <c:spPr>
            <a:ln w="127000" cap="rnd" cmpd="sng" algn="ctr">
              <a:solidFill>
                <a:srgbClr val="00FF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2.2580093993641451E-3"/>
                  <c:y val="-9.50528900101470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29004699682083E-3"/>
                  <c:y val="-7.60423120081176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2.2580093993641243E-3"/>
                  <c:y val="-0.111687145761922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129004699682083E-3"/>
                  <c:y val="-7.36659897578639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2580093993641659E-3"/>
                  <c:y val="6.41607007568492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3870140990463317E-3"/>
                  <c:y val="6.416070075684927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6.7740281980924978E-3"/>
                  <c:y val="6.89133452573566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2.2580093993641659E-3"/>
                  <c:y val="5.94080562563419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'свод программы'!$F$45:$M$45</c:f>
              <c:numCache>
                <c:formatCode>0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'свод программы'!$F$47:$M$47</c:f>
              <c:numCache>
                <c:formatCode>0</c:formatCode>
                <c:ptCount val="8"/>
                <c:pt idx="0">
                  <c:v>1926.9855618899999</c:v>
                </c:pt>
                <c:pt idx="1">
                  <c:v>2129.039485325</c:v>
                </c:pt>
                <c:pt idx="2">
                  <c:v>2071.3912878396395</c:v>
                </c:pt>
                <c:pt idx="3">
                  <c:v>2337.497918693201</c:v>
                </c:pt>
                <c:pt idx="4">
                  <c:v>2038.4708528351102</c:v>
                </c:pt>
                <c:pt idx="5">
                  <c:v>2136.8524735490696</c:v>
                </c:pt>
                <c:pt idx="6">
                  <c:v>2244.7736494778233</c:v>
                </c:pt>
                <c:pt idx="7">
                  <c:v>2343.4545717481542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solidFill>
                <a:srgbClr val="0000FF">
                  <a:alpha val="33000"/>
                </a:srgbClr>
              </a:solidFill>
              <a:round/>
            </a:ln>
            <a:effectLst/>
          </c:spPr>
        </c:dropLines>
        <c:smooth val="0"/>
        <c:axId val="169321728"/>
        <c:axId val="169322120"/>
      </c:lineChart>
      <c:catAx>
        <c:axId val="169321728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69322120"/>
        <c:crosses val="autoZero"/>
        <c:auto val="1"/>
        <c:lblAlgn val="ctr"/>
        <c:lblOffset val="100"/>
        <c:noMultiLvlLbl val="0"/>
      </c:catAx>
      <c:valAx>
        <c:axId val="169322120"/>
        <c:scaling>
          <c:orientation val="minMax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spc="20" baseline="0">
                <a:solidFill>
                  <a:schemeClr val="dk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169321728"/>
        <c:crosses val="autoZero"/>
        <c:crossBetween val="between"/>
      </c:valAx>
      <c:sp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gradFill>
      <a:gsLst>
        <a:gs pos="0">
          <a:schemeClr val="accent1">
            <a:lumMod val="5000"/>
            <a:lumOff val="95000"/>
          </a:schemeClr>
        </a:gs>
        <a:gs pos="74000">
          <a:schemeClr val="accent1">
            <a:lumMod val="45000"/>
            <a:lumOff val="55000"/>
          </a:schemeClr>
        </a:gs>
        <a:gs pos="83000">
          <a:schemeClr val="accent1">
            <a:lumMod val="45000"/>
            <a:lumOff val="55000"/>
          </a:schemeClr>
        </a:gs>
        <a:gs pos="100000">
          <a:schemeClr val="accent1">
            <a:lumMod val="30000"/>
            <a:lumOff val="70000"/>
          </a:schemeClr>
        </a:gs>
      </a:gsLst>
      <a:lin ang="5400000" scaled="1"/>
    </a:gradFill>
    <a:ln>
      <a:noFill/>
    </a:ln>
    <a:effectLst/>
  </c:spPr>
  <c:txPr>
    <a:bodyPr/>
    <a:lstStyle/>
    <a:p>
      <a:pPr>
        <a:defRPr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30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b="0" kern="1200" spc="20" baseline="0"/>
  </cs:categoryAxis>
  <cs:chartArea mods="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 cmpd="sng" algn="ctr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  <a:alpha val="33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gradFill>
        <a:gsLst>
          <a:gs pos="100000">
            <a:schemeClr val="lt1">
              <a:lumMod val="95000"/>
            </a:schemeClr>
          </a:gs>
          <a:gs pos="0">
            <a:schemeClr val="lt1"/>
          </a:gs>
        </a:gsLst>
        <a:lin ang="5400000" scaled="0"/>
      </a:gradFill>
    </cs:spPr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dk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7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b="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>
      <cs:styleClr val="auto"/>
    </cs:effectRef>
    <cs:fontRef idx="minor">
      <a:schemeClr val="tx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tx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lt1"/>
      </a:solidFill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olidFill>
        <a:schemeClr val="lt1"/>
      </a:solidFill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BFB338-950A-47C2-BD0E-4CF862C6BB3E}" type="doc">
      <dgm:prSet loTypeId="urn:microsoft.com/office/officeart/2005/8/layout/hierarchy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A53BC7-2043-4919-B9F4-1CBE5D412919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 </a:t>
          </a:r>
          <a:r>
            <a:rPr lang="ru-RU" sz="2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бюджетной и налоговой политики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–</a:t>
          </a:r>
        </a:p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устойчивости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бюджетного процесса в городском округе и </a:t>
          </a:r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безусловное исполнение принятых обязательств </a:t>
          </a: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наиболее эффективным способом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480B34-28D7-42A1-A0CE-B38C852D08C3}" type="parTrans" cxnId="{5845BB1E-6D99-4703-AFB8-CE40ECDBDE2A}">
      <dgm:prSet/>
      <dgm:spPr/>
      <dgm:t>
        <a:bodyPr/>
        <a:lstStyle/>
        <a:p>
          <a:endParaRPr lang="ru-RU"/>
        </a:p>
      </dgm:t>
    </dgm:pt>
    <dgm:pt modelId="{6AFADCB6-62F0-47E4-9E6A-36588A54D120}" type="sibTrans" cxnId="{5845BB1E-6D99-4703-AFB8-CE40ECDBDE2A}">
      <dgm:prSet/>
      <dgm:spPr/>
      <dgm:t>
        <a:bodyPr/>
        <a:lstStyle/>
        <a:p>
          <a:endParaRPr lang="ru-RU"/>
        </a:p>
      </dgm:t>
    </dgm:pt>
    <dgm:pt modelId="{00D7D4D1-739A-4909-A2B2-AA773337D795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0A4CFAC-5850-42A2-8D14-81DD1EBE3E18}" type="parTrans" cxnId="{DA72CFE7-0701-4C55-9048-5069DF826DB5}">
      <dgm:prSet/>
      <dgm:spPr/>
      <dgm:t>
        <a:bodyPr/>
        <a:lstStyle/>
        <a:p>
          <a:endParaRPr lang="ru-RU"/>
        </a:p>
      </dgm:t>
    </dgm:pt>
    <dgm:pt modelId="{E80AAA59-8FD7-44D0-9F17-5E0CB2C3BCA4}" type="sibTrans" cxnId="{DA72CFE7-0701-4C55-9048-5069DF826DB5}">
      <dgm:prSet/>
      <dgm:spPr/>
      <dgm:t>
        <a:bodyPr/>
        <a:lstStyle/>
        <a:p>
          <a:endParaRPr lang="ru-RU"/>
        </a:p>
      </dgm:t>
    </dgm:pt>
    <dgm:pt modelId="{BBD28E8E-6357-4928-BB61-64DF902B05C2}">
      <dgm:prSet phldrT="[Текст]" custT="1"/>
      <dgm:spPr/>
      <dgm:t>
        <a:bodyPr/>
        <a:lstStyle/>
        <a:p>
          <a:r>
            <a:rPr lang="ru-RU" sz="2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</a:t>
          </a:r>
          <a:r>
            <a:rPr lang="ru-RU" sz="2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нормативно-правового регулирования </a:t>
          </a:r>
          <a:r>
            <a:rPr lang="ru-RU" sz="2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бюджетного процесса</a:t>
          </a:r>
          <a:endParaRPr lang="ru-RU" sz="2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371F89B-B2A9-4A33-BBE1-57A29341D780}" type="parTrans" cxnId="{A80761D0-8F36-4C9F-AD37-02F85518642A}">
      <dgm:prSet/>
      <dgm:spPr/>
      <dgm:t>
        <a:bodyPr/>
        <a:lstStyle/>
        <a:p>
          <a:endParaRPr lang="ru-RU"/>
        </a:p>
      </dgm:t>
    </dgm:pt>
    <dgm:pt modelId="{C1153EEA-C14E-4F7C-A51B-F950B532EED4}" type="sibTrans" cxnId="{A80761D0-8F36-4C9F-AD37-02F85518642A}">
      <dgm:prSet/>
      <dgm:spPr/>
      <dgm:t>
        <a:bodyPr/>
        <a:lstStyle/>
        <a:p>
          <a:endParaRPr lang="ru-RU"/>
        </a:p>
      </dgm:t>
    </dgm:pt>
    <dgm:pt modelId="{A8CE4A3F-D6EB-44B5-9E97-A12A429695DA}">
      <dgm:prSet phldrT="[Текст]" custT="1"/>
      <dgm:spPr/>
      <dgm:t>
        <a:bodyPr/>
        <a:lstStyle/>
        <a:p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эффективности оказания </a:t>
          </a:r>
          <a:r>
            <a: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муниципальных услуг</a:t>
          </a:r>
          <a:endParaRPr lang="ru-RU" sz="2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60C1AF-6E6A-42BE-AD7F-201EDCDB7198}" type="parTrans" cxnId="{665012F8-E80E-439E-A3F0-B93D3544961A}">
      <dgm:prSet/>
      <dgm:spPr/>
      <dgm:t>
        <a:bodyPr/>
        <a:lstStyle/>
        <a:p>
          <a:endParaRPr lang="ru-RU"/>
        </a:p>
      </dgm:t>
    </dgm:pt>
    <dgm:pt modelId="{BC9211FB-734A-4E70-82C3-553BF2AB4F48}" type="sibTrans" cxnId="{665012F8-E80E-439E-A3F0-B93D3544961A}">
      <dgm:prSet/>
      <dgm:spPr/>
      <dgm:t>
        <a:bodyPr/>
        <a:lstStyle/>
        <a:p>
          <a:endParaRPr lang="ru-RU"/>
        </a:p>
      </dgm:t>
    </dgm:pt>
    <dgm:pt modelId="{3FD484E2-31F0-405C-8939-83FD56B40182}">
      <dgm:prSet phldrT="[Текст]" custT="1"/>
      <dgm:spPr/>
      <dgm:t>
        <a:bodyPr/>
        <a:lstStyle/>
        <a:p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качества </a:t>
          </a:r>
          <a:r>
            <a: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муниципальных программ </a:t>
          </a:r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расширение их использования в бюджетном планировании</a:t>
          </a:r>
          <a:endParaRPr lang="ru-RU" sz="2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2ABB90-55DD-4DD8-8BD0-85846461A53D}" type="parTrans" cxnId="{FF2C0B7C-5293-49C9-8D21-F11BEFAD3C41}">
      <dgm:prSet/>
      <dgm:spPr/>
      <dgm:t>
        <a:bodyPr/>
        <a:lstStyle/>
        <a:p>
          <a:endParaRPr lang="ru-RU"/>
        </a:p>
      </dgm:t>
    </dgm:pt>
    <dgm:pt modelId="{A2BD8EBA-ADCD-4974-BD3D-01ED7C932D0D}" type="sibTrans" cxnId="{FF2C0B7C-5293-49C9-8D21-F11BEFAD3C41}">
      <dgm:prSet/>
      <dgm:spPr/>
      <dgm:t>
        <a:bodyPr/>
        <a:lstStyle/>
        <a:p>
          <a:endParaRPr lang="ru-RU"/>
        </a:p>
      </dgm:t>
    </dgm:pt>
    <dgm:pt modelId="{AF803D65-F93C-41BA-A442-C372C9412EF6}">
      <dgm:prSet phldrT="[Текст]" custT="1"/>
      <dgm:spPr/>
      <dgm:t>
        <a:bodyPr/>
        <a:lstStyle/>
        <a:p>
          <a:r>
            <a: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эффективности расходования бюджетных ассигнований на осуществление </a:t>
          </a:r>
          <a:r>
            <a:rPr lang="ru-RU" sz="2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капитальных вложений</a:t>
          </a:r>
          <a:endParaRPr lang="ru-RU" sz="2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DD587B-27AA-4331-A73F-21733D3DBC6A}" type="parTrans" cxnId="{7B7DE7ED-4611-4B6A-B368-727313186FAF}">
      <dgm:prSet/>
      <dgm:spPr/>
      <dgm:t>
        <a:bodyPr/>
        <a:lstStyle/>
        <a:p>
          <a:endParaRPr lang="ru-RU"/>
        </a:p>
      </dgm:t>
    </dgm:pt>
    <dgm:pt modelId="{E6F7F787-F686-4EFA-BB00-EDF6DEEA9CD2}" type="sibTrans" cxnId="{7B7DE7ED-4611-4B6A-B368-727313186FAF}">
      <dgm:prSet/>
      <dgm:spPr/>
      <dgm:t>
        <a:bodyPr/>
        <a:lstStyle/>
        <a:p>
          <a:endParaRPr lang="ru-RU"/>
        </a:p>
      </dgm:t>
    </dgm:pt>
    <dgm:pt modelId="{761DB88F-573D-4AAA-85CF-1B284A0B103E}">
      <dgm:prSet phldrT="[Текст]" custT="1"/>
      <dgm:spPr/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эффективности управления </a:t>
          </a:r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муниципальным долгом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F6F2F95-9360-419F-A8D7-F8B5FA1E0CC4}" type="parTrans" cxnId="{5C70A380-1D5B-4DDD-9823-995FCFA7BB26}">
      <dgm:prSet/>
      <dgm:spPr/>
      <dgm:t>
        <a:bodyPr/>
        <a:lstStyle/>
        <a:p>
          <a:endParaRPr lang="ru-RU"/>
        </a:p>
      </dgm:t>
    </dgm:pt>
    <dgm:pt modelId="{60542FDF-AE48-4A62-B92D-143DFD4F259A}" type="sibTrans" cxnId="{5C70A380-1D5B-4DDD-9823-995FCFA7BB26}">
      <dgm:prSet/>
      <dgm:spPr/>
      <dgm:t>
        <a:bodyPr/>
        <a:lstStyle/>
        <a:p>
          <a:endParaRPr lang="ru-RU"/>
        </a:p>
      </dgm:t>
    </dgm:pt>
    <dgm:pt modelId="{39BE2DBA-03F8-4C14-A84C-B79F03045EA7}" type="pres">
      <dgm:prSet presAssocID="{C8BFB338-950A-47C2-BD0E-4CF862C6BB3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DA5869F-B8BB-4E23-A3D7-ECF845C0F5CB}" type="pres">
      <dgm:prSet presAssocID="{82A53BC7-2043-4919-B9F4-1CBE5D412919}" presName="vertOne" presStyleCnt="0"/>
      <dgm:spPr/>
    </dgm:pt>
    <dgm:pt modelId="{EFE1A977-D0CF-49FB-9F9F-DEABFA4BB03C}" type="pres">
      <dgm:prSet presAssocID="{82A53BC7-2043-4919-B9F4-1CBE5D412919}" presName="txOne" presStyleLbl="node0" presStyleIdx="0" presStyleCnt="1" custLinFactNeighborX="-5168" custLinFactNeighborY="-367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67DC1E-161A-4E64-AE37-F88820FD0629}" type="pres">
      <dgm:prSet presAssocID="{82A53BC7-2043-4919-B9F4-1CBE5D412919}" presName="parTransOne" presStyleCnt="0"/>
      <dgm:spPr/>
    </dgm:pt>
    <dgm:pt modelId="{AD287A45-CF15-4CB6-BCBF-96E314367713}" type="pres">
      <dgm:prSet presAssocID="{82A53BC7-2043-4919-B9F4-1CBE5D412919}" presName="horzOne" presStyleCnt="0"/>
      <dgm:spPr/>
    </dgm:pt>
    <dgm:pt modelId="{3D04109C-D658-42B7-BE93-99C8629696B4}" type="pres">
      <dgm:prSet presAssocID="{00D7D4D1-739A-4909-A2B2-AA773337D795}" presName="vertTwo" presStyleCnt="0"/>
      <dgm:spPr/>
    </dgm:pt>
    <dgm:pt modelId="{AC4341FA-9B94-4610-A25D-BEC6F624052F}" type="pres">
      <dgm:prSet presAssocID="{00D7D4D1-739A-4909-A2B2-AA773337D795}" presName="txTwo" presStyleLbl="node2" presStyleIdx="0" presStyleCnt="1" custScaleY="40890" custLinFactNeighborX="106" custLinFactNeighborY="-520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E971F4-2064-49F1-9746-16476C5098C6}" type="pres">
      <dgm:prSet presAssocID="{00D7D4D1-739A-4909-A2B2-AA773337D795}" presName="parTransTwo" presStyleCnt="0"/>
      <dgm:spPr/>
    </dgm:pt>
    <dgm:pt modelId="{C60EAD76-72DC-48F6-9466-EEF549581364}" type="pres">
      <dgm:prSet presAssocID="{00D7D4D1-739A-4909-A2B2-AA773337D795}" presName="horzTwo" presStyleCnt="0"/>
      <dgm:spPr/>
    </dgm:pt>
    <dgm:pt modelId="{A9A14C66-F23D-4CA7-9C9D-31E075E4E07A}" type="pres">
      <dgm:prSet presAssocID="{BBD28E8E-6357-4928-BB61-64DF902B05C2}" presName="vertThree" presStyleCnt="0"/>
      <dgm:spPr/>
    </dgm:pt>
    <dgm:pt modelId="{B486F5C7-BE41-4477-B75A-F5A47E65A821}" type="pres">
      <dgm:prSet presAssocID="{BBD28E8E-6357-4928-BB61-64DF902B05C2}" presName="txThree" presStyleLbl="node3" presStyleIdx="0" presStyleCnt="5" custScaleY="140370" custLinFactNeighborX="-1031" custLinFactNeighborY="-6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DA6AFE4-CEB2-4E38-8410-2ACBDB9DDF22}" type="pres">
      <dgm:prSet presAssocID="{BBD28E8E-6357-4928-BB61-64DF902B05C2}" presName="horzThree" presStyleCnt="0"/>
      <dgm:spPr/>
    </dgm:pt>
    <dgm:pt modelId="{39277329-2A51-4756-911F-A1DDD6A62993}" type="pres">
      <dgm:prSet presAssocID="{C1153EEA-C14E-4F7C-A51B-F950B532EED4}" presName="sibSpaceThree" presStyleCnt="0"/>
      <dgm:spPr/>
    </dgm:pt>
    <dgm:pt modelId="{01EEC5B9-3787-48F0-A46D-6B547BF8E08F}" type="pres">
      <dgm:prSet presAssocID="{3FD484E2-31F0-405C-8939-83FD56B40182}" presName="vertThree" presStyleCnt="0"/>
      <dgm:spPr/>
    </dgm:pt>
    <dgm:pt modelId="{64E1623E-576F-483C-8820-09209E0A0607}" type="pres">
      <dgm:prSet presAssocID="{3FD484E2-31F0-405C-8939-83FD56B40182}" presName="txThree" presStyleLbl="node3" presStyleIdx="1" presStyleCnt="5" custScaleX="108543" custScaleY="1431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6E7637-DB87-464C-8A20-1F391A87CCD2}" type="pres">
      <dgm:prSet presAssocID="{3FD484E2-31F0-405C-8939-83FD56B40182}" presName="horzThree" presStyleCnt="0"/>
      <dgm:spPr/>
    </dgm:pt>
    <dgm:pt modelId="{AF00EE3F-2FB1-4BD2-B8A6-6530CFF4C368}" type="pres">
      <dgm:prSet presAssocID="{A2BD8EBA-ADCD-4974-BD3D-01ED7C932D0D}" presName="sibSpaceThree" presStyleCnt="0"/>
      <dgm:spPr/>
    </dgm:pt>
    <dgm:pt modelId="{32858895-025D-422A-B8E3-0C7B98BB1D8C}" type="pres">
      <dgm:prSet presAssocID="{A8CE4A3F-D6EB-44B5-9E97-A12A429695DA}" presName="vertThree" presStyleCnt="0"/>
      <dgm:spPr/>
    </dgm:pt>
    <dgm:pt modelId="{055D680A-DC39-4EDF-AD85-E752F8678A99}" type="pres">
      <dgm:prSet presAssocID="{A8CE4A3F-D6EB-44B5-9E97-A12A429695DA}" presName="txThree" presStyleLbl="node3" presStyleIdx="2" presStyleCnt="5" custScaleX="115309" custScaleY="1425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F5E632-D312-4E21-B860-3A245F9B0AAD}" type="pres">
      <dgm:prSet presAssocID="{A8CE4A3F-D6EB-44B5-9E97-A12A429695DA}" presName="horzThree" presStyleCnt="0"/>
      <dgm:spPr/>
    </dgm:pt>
    <dgm:pt modelId="{C041060D-65C8-4996-8342-9A5FA6B6DF48}" type="pres">
      <dgm:prSet presAssocID="{BC9211FB-734A-4E70-82C3-553BF2AB4F48}" presName="sibSpaceThree" presStyleCnt="0"/>
      <dgm:spPr/>
    </dgm:pt>
    <dgm:pt modelId="{09403CE3-F2C0-47B2-A390-FF7C2A039EB7}" type="pres">
      <dgm:prSet presAssocID="{AF803D65-F93C-41BA-A442-C372C9412EF6}" presName="vertThree" presStyleCnt="0"/>
      <dgm:spPr/>
    </dgm:pt>
    <dgm:pt modelId="{D2FB8A05-E5A9-4F0F-A5F3-D900C8BED675}" type="pres">
      <dgm:prSet presAssocID="{AF803D65-F93C-41BA-A442-C372C9412EF6}" presName="txThree" presStyleLbl="node3" presStyleIdx="3" presStyleCnt="5" custScaleY="1441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8DB4E5-60A3-4526-B100-6A12B1D6EB9A}" type="pres">
      <dgm:prSet presAssocID="{AF803D65-F93C-41BA-A442-C372C9412EF6}" presName="horzThree" presStyleCnt="0"/>
      <dgm:spPr/>
    </dgm:pt>
    <dgm:pt modelId="{76673A50-5017-46E7-9F13-6E05352F7845}" type="pres">
      <dgm:prSet presAssocID="{E6F7F787-F686-4EFA-BB00-EDF6DEEA9CD2}" presName="sibSpaceThree" presStyleCnt="0"/>
      <dgm:spPr/>
    </dgm:pt>
    <dgm:pt modelId="{03FDFD55-F972-4FFC-92CA-49029190E4EA}" type="pres">
      <dgm:prSet presAssocID="{761DB88F-573D-4AAA-85CF-1B284A0B103E}" presName="vertThree" presStyleCnt="0"/>
      <dgm:spPr/>
    </dgm:pt>
    <dgm:pt modelId="{DAAFC5A1-4CC8-473C-9B75-F1F92211EBDE}" type="pres">
      <dgm:prSet presAssocID="{761DB88F-573D-4AAA-85CF-1B284A0B103E}" presName="txThree" presStyleLbl="node3" presStyleIdx="4" presStyleCnt="5" custScaleY="13939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23C010-B630-44D4-AC8F-474D077CCEC6}" type="pres">
      <dgm:prSet presAssocID="{761DB88F-573D-4AAA-85CF-1B284A0B103E}" presName="horzThree" presStyleCnt="0"/>
      <dgm:spPr/>
    </dgm:pt>
  </dgm:ptLst>
  <dgm:cxnLst>
    <dgm:cxn modelId="{FF2C0B7C-5293-49C9-8D21-F11BEFAD3C41}" srcId="{00D7D4D1-739A-4909-A2B2-AA773337D795}" destId="{3FD484E2-31F0-405C-8939-83FD56B40182}" srcOrd="1" destOrd="0" parTransId="{7B2ABB90-55DD-4DD8-8BD0-85846461A53D}" sibTransId="{A2BD8EBA-ADCD-4974-BD3D-01ED7C932D0D}"/>
    <dgm:cxn modelId="{5845BB1E-6D99-4703-AFB8-CE40ECDBDE2A}" srcId="{C8BFB338-950A-47C2-BD0E-4CF862C6BB3E}" destId="{82A53BC7-2043-4919-B9F4-1CBE5D412919}" srcOrd="0" destOrd="0" parTransId="{1C480B34-28D7-42A1-A0CE-B38C852D08C3}" sibTransId="{6AFADCB6-62F0-47E4-9E6A-36588A54D120}"/>
    <dgm:cxn modelId="{073D81CD-838E-49A9-B6E6-3137B4BF2002}" type="presOf" srcId="{A8CE4A3F-D6EB-44B5-9E97-A12A429695DA}" destId="{055D680A-DC39-4EDF-AD85-E752F8678A99}" srcOrd="0" destOrd="0" presId="urn:microsoft.com/office/officeart/2005/8/layout/hierarchy4"/>
    <dgm:cxn modelId="{EEA39B14-AF26-420B-A4EE-98D170F06EC0}" type="presOf" srcId="{BBD28E8E-6357-4928-BB61-64DF902B05C2}" destId="{B486F5C7-BE41-4477-B75A-F5A47E65A821}" srcOrd="0" destOrd="0" presId="urn:microsoft.com/office/officeart/2005/8/layout/hierarchy4"/>
    <dgm:cxn modelId="{7736FBAB-96F6-4D88-B474-A12DA03A78DE}" type="presOf" srcId="{AF803D65-F93C-41BA-A442-C372C9412EF6}" destId="{D2FB8A05-E5A9-4F0F-A5F3-D900C8BED675}" srcOrd="0" destOrd="0" presId="urn:microsoft.com/office/officeart/2005/8/layout/hierarchy4"/>
    <dgm:cxn modelId="{2FFCB95F-D82A-4AA8-90E2-18CC120C6442}" type="presOf" srcId="{82A53BC7-2043-4919-B9F4-1CBE5D412919}" destId="{EFE1A977-D0CF-49FB-9F9F-DEABFA4BB03C}" srcOrd="0" destOrd="0" presId="urn:microsoft.com/office/officeart/2005/8/layout/hierarchy4"/>
    <dgm:cxn modelId="{665012F8-E80E-439E-A3F0-B93D3544961A}" srcId="{00D7D4D1-739A-4909-A2B2-AA773337D795}" destId="{A8CE4A3F-D6EB-44B5-9E97-A12A429695DA}" srcOrd="2" destOrd="0" parTransId="{4760C1AF-6E6A-42BE-AD7F-201EDCDB7198}" sibTransId="{BC9211FB-734A-4E70-82C3-553BF2AB4F48}"/>
    <dgm:cxn modelId="{6AAA8949-9C73-4504-9870-7A9D0C927B89}" type="presOf" srcId="{C8BFB338-950A-47C2-BD0E-4CF862C6BB3E}" destId="{39BE2DBA-03F8-4C14-A84C-B79F03045EA7}" srcOrd="0" destOrd="0" presId="urn:microsoft.com/office/officeart/2005/8/layout/hierarchy4"/>
    <dgm:cxn modelId="{7B7DE7ED-4611-4B6A-B368-727313186FAF}" srcId="{00D7D4D1-739A-4909-A2B2-AA773337D795}" destId="{AF803D65-F93C-41BA-A442-C372C9412EF6}" srcOrd="3" destOrd="0" parTransId="{F9DD587B-27AA-4331-A73F-21733D3DBC6A}" sibTransId="{E6F7F787-F686-4EFA-BB00-EDF6DEEA9CD2}"/>
    <dgm:cxn modelId="{5C70A380-1D5B-4DDD-9823-995FCFA7BB26}" srcId="{00D7D4D1-739A-4909-A2B2-AA773337D795}" destId="{761DB88F-573D-4AAA-85CF-1B284A0B103E}" srcOrd="4" destOrd="0" parTransId="{1F6F2F95-9360-419F-A8D7-F8B5FA1E0CC4}" sibTransId="{60542FDF-AE48-4A62-B92D-143DFD4F259A}"/>
    <dgm:cxn modelId="{A80761D0-8F36-4C9F-AD37-02F85518642A}" srcId="{00D7D4D1-739A-4909-A2B2-AA773337D795}" destId="{BBD28E8E-6357-4928-BB61-64DF902B05C2}" srcOrd="0" destOrd="0" parTransId="{B371F89B-B2A9-4A33-BBE1-57A29341D780}" sibTransId="{C1153EEA-C14E-4F7C-A51B-F950B532EED4}"/>
    <dgm:cxn modelId="{DA72CFE7-0701-4C55-9048-5069DF826DB5}" srcId="{82A53BC7-2043-4919-B9F4-1CBE5D412919}" destId="{00D7D4D1-739A-4909-A2B2-AA773337D795}" srcOrd="0" destOrd="0" parTransId="{A0A4CFAC-5850-42A2-8D14-81DD1EBE3E18}" sibTransId="{E80AAA59-8FD7-44D0-9F17-5E0CB2C3BCA4}"/>
    <dgm:cxn modelId="{B6991E7A-928A-4CCE-9AB2-FC2D578E7DF0}" type="presOf" srcId="{3FD484E2-31F0-405C-8939-83FD56B40182}" destId="{64E1623E-576F-483C-8820-09209E0A0607}" srcOrd="0" destOrd="0" presId="urn:microsoft.com/office/officeart/2005/8/layout/hierarchy4"/>
    <dgm:cxn modelId="{76BC7954-E9C7-4612-8037-9DC1D92EB71D}" type="presOf" srcId="{00D7D4D1-739A-4909-A2B2-AA773337D795}" destId="{AC4341FA-9B94-4610-A25D-BEC6F624052F}" srcOrd="0" destOrd="0" presId="urn:microsoft.com/office/officeart/2005/8/layout/hierarchy4"/>
    <dgm:cxn modelId="{F78CB207-598C-441E-B429-3B068378F6A1}" type="presOf" srcId="{761DB88F-573D-4AAA-85CF-1B284A0B103E}" destId="{DAAFC5A1-4CC8-473C-9B75-F1F92211EBDE}" srcOrd="0" destOrd="0" presId="urn:microsoft.com/office/officeart/2005/8/layout/hierarchy4"/>
    <dgm:cxn modelId="{3FF48A2A-A937-4484-BF32-B0BBF91EDEF2}" type="presParOf" srcId="{39BE2DBA-03F8-4C14-A84C-B79F03045EA7}" destId="{8DA5869F-B8BB-4E23-A3D7-ECF845C0F5CB}" srcOrd="0" destOrd="0" presId="urn:microsoft.com/office/officeart/2005/8/layout/hierarchy4"/>
    <dgm:cxn modelId="{59358C18-4647-491D-A358-CA42687F3816}" type="presParOf" srcId="{8DA5869F-B8BB-4E23-A3D7-ECF845C0F5CB}" destId="{EFE1A977-D0CF-49FB-9F9F-DEABFA4BB03C}" srcOrd="0" destOrd="0" presId="urn:microsoft.com/office/officeart/2005/8/layout/hierarchy4"/>
    <dgm:cxn modelId="{DC47C728-B86F-4B33-BD9F-67648316981F}" type="presParOf" srcId="{8DA5869F-B8BB-4E23-A3D7-ECF845C0F5CB}" destId="{8467DC1E-161A-4E64-AE37-F88820FD0629}" srcOrd="1" destOrd="0" presId="urn:microsoft.com/office/officeart/2005/8/layout/hierarchy4"/>
    <dgm:cxn modelId="{11FC8979-EEFF-4983-8240-9812FA60BDB7}" type="presParOf" srcId="{8DA5869F-B8BB-4E23-A3D7-ECF845C0F5CB}" destId="{AD287A45-CF15-4CB6-BCBF-96E314367713}" srcOrd="2" destOrd="0" presId="urn:microsoft.com/office/officeart/2005/8/layout/hierarchy4"/>
    <dgm:cxn modelId="{67464FF6-7545-41ED-8379-CBCFF22F1082}" type="presParOf" srcId="{AD287A45-CF15-4CB6-BCBF-96E314367713}" destId="{3D04109C-D658-42B7-BE93-99C8629696B4}" srcOrd="0" destOrd="0" presId="urn:microsoft.com/office/officeart/2005/8/layout/hierarchy4"/>
    <dgm:cxn modelId="{66A4A6EC-9D08-4670-BAEF-914BA4AD27EC}" type="presParOf" srcId="{3D04109C-D658-42B7-BE93-99C8629696B4}" destId="{AC4341FA-9B94-4610-A25D-BEC6F624052F}" srcOrd="0" destOrd="0" presId="urn:microsoft.com/office/officeart/2005/8/layout/hierarchy4"/>
    <dgm:cxn modelId="{AC1B08E1-D46A-4751-B4A2-1DDEB0FB228D}" type="presParOf" srcId="{3D04109C-D658-42B7-BE93-99C8629696B4}" destId="{D7E971F4-2064-49F1-9746-16476C5098C6}" srcOrd="1" destOrd="0" presId="urn:microsoft.com/office/officeart/2005/8/layout/hierarchy4"/>
    <dgm:cxn modelId="{D566C088-DCEB-428B-A4E5-EC952EBEA834}" type="presParOf" srcId="{3D04109C-D658-42B7-BE93-99C8629696B4}" destId="{C60EAD76-72DC-48F6-9466-EEF549581364}" srcOrd="2" destOrd="0" presId="urn:microsoft.com/office/officeart/2005/8/layout/hierarchy4"/>
    <dgm:cxn modelId="{AFE3800B-6A7B-484B-A349-9C168FA77900}" type="presParOf" srcId="{C60EAD76-72DC-48F6-9466-EEF549581364}" destId="{A9A14C66-F23D-4CA7-9C9D-31E075E4E07A}" srcOrd="0" destOrd="0" presId="urn:microsoft.com/office/officeart/2005/8/layout/hierarchy4"/>
    <dgm:cxn modelId="{06E86D73-7E36-4D91-8E0D-2A080FC7D8CB}" type="presParOf" srcId="{A9A14C66-F23D-4CA7-9C9D-31E075E4E07A}" destId="{B486F5C7-BE41-4477-B75A-F5A47E65A821}" srcOrd="0" destOrd="0" presId="urn:microsoft.com/office/officeart/2005/8/layout/hierarchy4"/>
    <dgm:cxn modelId="{F3D06660-E920-4EEA-B65C-EFA04896BC2C}" type="presParOf" srcId="{A9A14C66-F23D-4CA7-9C9D-31E075E4E07A}" destId="{BDA6AFE4-CEB2-4E38-8410-2ACBDB9DDF22}" srcOrd="1" destOrd="0" presId="urn:microsoft.com/office/officeart/2005/8/layout/hierarchy4"/>
    <dgm:cxn modelId="{FD05EF29-285A-4902-B061-F599882D4613}" type="presParOf" srcId="{C60EAD76-72DC-48F6-9466-EEF549581364}" destId="{39277329-2A51-4756-911F-A1DDD6A62993}" srcOrd="1" destOrd="0" presId="urn:microsoft.com/office/officeart/2005/8/layout/hierarchy4"/>
    <dgm:cxn modelId="{237D8FA6-DDA4-4727-B5BD-43BEC1B3E904}" type="presParOf" srcId="{C60EAD76-72DC-48F6-9466-EEF549581364}" destId="{01EEC5B9-3787-48F0-A46D-6B547BF8E08F}" srcOrd="2" destOrd="0" presId="urn:microsoft.com/office/officeart/2005/8/layout/hierarchy4"/>
    <dgm:cxn modelId="{F3A802CE-4D4D-430D-8E14-4AE01D4F3AC7}" type="presParOf" srcId="{01EEC5B9-3787-48F0-A46D-6B547BF8E08F}" destId="{64E1623E-576F-483C-8820-09209E0A0607}" srcOrd="0" destOrd="0" presId="urn:microsoft.com/office/officeart/2005/8/layout/hierarchy4"/>
    <dgm:cxn modelId="{D6B6CEE6-9410-4495-8EC1-222D5C1D612C}" type="presParOf" srcId="{01EEC5B9-3787-48F0-A46D-6B547BF8E08F}" destId="{DD6E7637-DB87-464C-8A20-1F391A87CCD2}" srcOrd="1" destOrd="0" presId="urn:microsoft.com/office/officeart/2005/8/layout/hierarchy4"/>
    <dgm:cxn modelId="{2DBA3421-B1CE-4EA5-80E8-0AFA75E110CC}" type="presParOf" srcId="{C60EAD76-72DC-48F6-9466-EEF549581364}" destId="{AF00EE3F-2FB1-4BD2-B8A6-6530CFF4C368}" srcOrd="3" destOrd="0" presId="urn:microsoft.com/office/officeart/2005/8/layout/hierarchy4"/>
    <dgm:cxn modelId="{9C5BADAA-6C00-44BF-95FA-6AA26AE053CE}" type="presParOf" srcId="{C60EAD76-72DC-48F6-9466-EEF549581364}" destId="{32858895-025D-422A-B8E3-0C7B98BB1D8C}" srcOrd="4" destOrd="0" presId="urn:microsoft.com/office/officeart/2005/8/layout/hierarchy4"/>
    <dgm:cxn modelId="{EEAB3DB8-2EE6-433C-BFC6-01B4B115582C}" type="presParOf" srcId="{32858895-025D-422A-B8E3-0C7B98BB1D8C}" destId="{055D680A-DC39-4EDF-AD85-E752F8678A99}" srcOrd="0" destOrd="0" presId="urn:microsoft.com/office/officeart/2005/8/layout/hierarchy4"/>
    <dgm:cxn modelId="{1C64B592-61A4-4B16-B22A-588E8CFC45A7}" type="presParOf" srcId="{32858895-025D-422A-B8E3-0C7B98BB1D8C}" destId="{20F5E632-D312-4E21-B860-3A245F9B0AAD}" srcOrd="1" destOrd="0" presId="urn:microsoft.com/office/officeart/2005/8/layout/hierarchy4"/>
    <dgm:cxn modelId="{6B1D0252-ACC7-45E6-A4E8-F95021137BA9}" type="presParOf" srcId="{C60EAD76-72DC-48F6-9466-EEF549581364}" destId="{C041060D-65C8-4996-8342-9A5FA6B6DF48}" srcOrd="5" destOrd="0" presId="urn:microsoft.com/office/officeart/2005/8/layout/hierarchy4"/>
    <dgm:cxn modelId="{97E6DBFB-180E-4D72-BDE3-E68141F6A8EB}" type="presParOf" srcId="{C60EAD76-72DC-48F6-9466-EEF549581364}" destId="{09403CE3-F2C0-47B2-A390-FF7C2A039EB7}" srcOrd="6" destOrd="0" presId="urn:microsoft.com/office/officeart/2005/8/layout/hierarchy4"/>
    <dgm:cxn modelId="{0554F315-0ED7-43E4-A0FE-301A89A99222}" type="presParOf" srcId="{09403CE3-F2C0-47B2-A390-FF7C2A039EB7}" destId="{D2FB8A05-E5A9-4F0F-A5F3-D900C8BED675}" srcOrd="0" destOrd="0" presId="urn:microsoft.com/office/officeart/2005/8/layout/hierarchy4"/>
    <dgm:cxn modelId="{BAF6B07C-DB13-4940-813E-B53C9663D0E0}" type="presParOf" srcId="{09403CE3-F2C0-47B2-A390-FF7C2A039EB7}" destId="{058DB4E5-60A3-4526-B100-6A12B1D6EB9A}" srcOrd="1" destOrd="0" presId="urn:microsoft.com/office/officeart/2005/8/layout/hierarchy4"/>
    <dgm:cxn modelId="{A7E7C37E-3763-4683-A442-33B9A4CEA63C}" type="presParOf" srcId="{C60EAD76-72DC-48F6-9466-EEF549581364}" destId="{76673A50-5017-46E7-9F13-6E05352F7845}" srcOrd="7" destOrd="0" presId="urn:microsoft.com/office/officeart/2005/8/layout/hierarchy4"/>
    <dgm:cxn modelId="{21E85895-CD3C-42BC-9AED-5AD1D5528815}" type="presParOf" srcId="{C60EAD76-72DC-48F6-9466-EEF549581364}" destId="{03FDFD55-F972-4FFC-92CA-49029190E4EA}" srcOrd="8" destOrd="0" presId="urn:microsoft.com/office/officeart/2005/8/layout/hierarchy4"/>
    <dgm:cxn modelId="{C1661D03-A9AE-413C-85F9-D3A4430DEDCB}" type="presParOf" srcId="{03FDFD55-F972-4FFC-92CA-49029190E4EA}" destId="{DAAFC5A1-4CC8-473C-9B75-F1F92211EBDE}" srcOrd="0" destOrd="0" presId="urn:microsoft.com/office/officeart/2005/8/layout/hierarchy4"/>
    <dgm:cxn modelId="{75244513-C743-4D00-AEDC-C1BE26E885C0}" type="presParOf" srcId="{03FDFD55-F972-4FFC-92CA-49029190E4EA}" destId="{0123C010-B630-44D4-AC8F-474D077CCEC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D89B4E-726E-451C-94BF-47B682016D7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1178689-F751-4810-BC5C-9D4DE3D139B0}">
      <dgm:prSet phldrT="[Текст]" custT="1"/>
      <dgm:spPr/>
      <dgm:t>
        <a:bodyPr/>
        <a:lstStyle/>
        <a:p>
          <a:r>
            <a:rPr lang="ru-RU" sz="3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Министерство социального развития и труда Камчатского края </a:t>
          </a:r>
        </a:p>
        <a:p>
          <a:r>
            <a:rPr lang="ru-RU" sz="2800" kern="1000" spc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(от 25.07.2014 № 3006/9669)</a:t>
          </a:r>
          <a:endParaRPr lang="ru-RU" sz="2800" kern="1000" spc="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32AF3C8-2481-4AB6-85E5-755E5E644B18}" type="parTrans" cxnId="{979A3234-43AE-408A-87C6-66629F3625F9}">
      <dgm:prSet/>
      <dgm:spPr/>
      <dgm:t>
        <a:bodyPr/>
        <a:lstStyle/>
        <a:p>
          <a:endParaRPr lang="ru-RU"/>
        </a:p>
      </dgm:t>
    </dgm:pt>
    <dgm:pt modelId="{0F5BE2C5-9341-4F0A-ADB8-AF18D62CDFCA}" type="sibTrans" cxnId="{979A3234-43AE-408A-87C6-66629F3625F9}">
      <dgm:prSet/>
      <dgm:spPr/>
      <dgm:t>
        <a:bodyPr/>
        <a:lstStyle/>
        <a:p>
          <a:endParaRPr lang="ru-RU"/>
        </a:p>
      </dgm:t>
    </dgm:pt>
    <dgm:pt modelId="{AB9C46D2-3DF7-4DB1-A2B3-0D7FB1CB317D}">
      <dgm:prSet phldrT="[Текст]" custT="1"/>
      <dgm:spPr/>
      <dgm:t>
        <a:bodyPr anchor="ctr"/>
        <a:lstStyle/>
        <a:p>
          <a:r>
            <a: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мер социальной поддержки </a:t>
          </a:r>
          <a:r>
            <a:rPr lang="ru-RU" sz="3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 создания нового учреждения </a:t>
          </a:r>
          <a:endParaRPr lang="ru-RU" sz="3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F6C8B3-1563-4882-BD44-6768876971BE}" type="parTrans" cxnId="{50BBB487-8B2E-40F1-A676-97217AF7D34E}">
      <dgm:prSet/>
      <dgm:spPr/>
      <dgm:t>
        <a:bodyPr/>
        <a:lstStyle/>
        <a:p>
          <a:endParaRPr lang="ru-RU"/>
        </a:p>
      </dgm:t>
    </dgm:pt>
    <dgm:pt modelId="{65538727-789B-4EA5-8C10-FDDB4061F9F6}" type="sibTrans" cxnId="{50BBB487-8B2E-40F1-A676-97217AF7D34E}">
      <dgm:prSet/>
      <dgm:spPr/>
      <dgm:t>
        <a:bodyPr/>
        <a:lstStyle/>
        <a:p>
          <a:endParaRPr lang="ru-RU"/>
        </a:p>
      </dgm:t>
    </dgm:pt>
    <dgm:pt modelId="{1A5B81C6-723B-42E9-A58E-46884BD02D73}">
      <dgm:prSet phldrT="[Текст]" custT="1"/>
      <dgm:spPr/>
      <dgm:t>
        <a:bodyPr/>
        <a:lstStyle/>
        <a:p>
          <a:r>
            <a: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Министерство экономического развития, предпринимательства и торговли Камчатского края</a:t>
          </a:r>
          <a:r>
            <a:rPr lang="ru-RU" sz="29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r>
            <a: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(от 11.08.2014 № 30.05/3264)</a:t>
          </a:r>
          <a:endParaRPr lang="ru-RU" sz="28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A503D19-D824-4E80-A35F-F68FE97AA1A3}" type="parTrans" cxnId="{0340CCE7-BA22-47F2-AEDA-1142EE80DBEC}">
      <dgm:prSet/>
      <dgm:spPr/>
      <dgm:t>
        <a:bodyPr/>
        <a:lstStyle/>
        <a:p>
          <a:endParaRPr lang="ru-RU"/>
        </a:p>
      </dgm:t>
    </dgm:pt>
    <dgm:pt modelId="{3642C05B-4CA4-4288-9FE9-7A09980CEA68}" type="sibTrans" cxnId="{0340CCE7-BA22-47F2-AEDA-1142EE80DBEC}">
      <dgm:prSet/>
      <dgm:spPr/>
      <dgm:t>
        <a:bodyPr/>
        <a:lstStyle/>
        <a:p>
          <a:endParaRPr lang="ru-RU"/>
        </a:p>
      </dgm:t>
    </dgm:pt>
    <dgm:pt modelId="{863A4683-3AFE-4DCC-AB42-4A24FA3F136D}">
      <dgm:prSet phldrT="[Текст]" custT="1"/>
      <dgm:spPr/>
      <dgm:t>
        <a:bodyPr anchor="ctr"/>
        <a:lstStyle/>
        <a:p>
          <a:r>
            <a:rPr lang="ru-RU" sz="3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Реализации мер социальной поддержки с участием </a:t>
          </a:r>
          <a:r>
            <a:rPr lang="ru-RU" sz="3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МФЦ</a:t>
          </a:r>
          <a:endParaRPr lang="ru-RU" sz="3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41F9A6D-56F8-4C14-ADBA-0546BDDBC7AF}" type="parTrans" cxnId="{BF3959B3-B60A-468D-97CD-45A72459AB4C}">
      <dgm:prSet/>
      <dgm:spPr/>
      <dgm:t>
        <a:bodyPr/>
        <a:lstStyle/>
        <a:p>
          <a:endParaRPr lang="ru-RU"/>
        </a:p>
      </dgm:t>
    </dgm:pt>
    <dgm:pt modelId="{53361351-E789-4F96-9D8F-5A927FE193F7}" type="sibTrans" cxnId="{BF3959B3-B60A-468D-97CD-45A72459AB4C}">
      <dgm:prSet/>
      <dgm:spPr/>
      <dgm:t>
        <a:bodyPr/>
        <a:lstStyle/>
        <a:p>
          <a:endParaRPr lang="ru-RU"/>
        </a:p>
      </dgm:t>
    </dgm:pt>
    <dgm:pt modelId="{F399AFB3-6EC4-4F23-B888-99D090F510F9}" type="pres">
      <dgm:prSet presAssocID="{5CD89B4E-726E-451C-94BF-47B682016D7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5D694B2-DCA9-4164-B86F-D7A7A5EA9CD3}" type="pres">
      <dgm:prSet presAssocID="{51178689-F751-4810-BC5C-9D4DE3D139B0}" presName="linNode" presStyleCnt="0"/>
      <dgm:spPr/>
    </dgm:pt>
    <dgm:pt modelId="{20920F0E-C1FB-4952-897E-4FD00B5B113A}" type="pres">
      <dgm:prSet presAssocID="{51178689-F751-4810-BC5C-9D4DE3D139B0}" presName="parentShp" presStyleLbl="node1" presStyleIdx="0" presStyleCnt="2" custScaleX="95454" custLinFactNeighborX="1313" custLinFactNeighborY="-4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3716C2-2CA8-4408-A142-9BE446F1C184}" type="pres">
      <dgm:prSet presAssocID="{51178689-F751-4810-BC5C-9D4DE3D139B0}" presName="childShp" presStyleLbl="bgAccFollowNode1" presStyleIdx="0" presStyleCnt="2" custScaleY="136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FB98A-13B3-4926-8357-308F2C5FBA95}" type="pres">
      <dgm:prSet presAssocID="{0F5BE2C5-9341-4F0A-ADB8-AF18D62CDFCA}" presName="spacing" presStyleCnt="0"/>
      <dgm:spPr/>
    </dgm:pt>
    <dgm:pt modelId="{FAFD8575-ED19-4DFE-B003-A4F8A3A343BF}" type="pres">
      <dgm:prSet presAssocID="{1A5B81C6-723B-42E9-A58E-46884BD02D73}" presName="linNode" presStyleCnt="0"/>
      <dgm:spPr/>
    </dgm:pt>
    <dgm:pt modelId="{5E7D2197-E4B7-475F-87B4-DE3ED4DA72DB}" type="pres">
      <dgm:prSet presAssocID="{1A5B81C6-723B-42E9-A58E-46884BD02D73}" presName="parentShp" presStyleLbl="node1" presStyleIdx="1" presStyleCnt="2" custScaleX="1242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F8EE94-8DDC-458A-B67E-240505CE8D5D}" type="pres">
      <dgm:prSet presAssocID="{1A5B81C6-723B-42E9-A58E-46884BD02D73}" presName="childShp" presStyleLbl="bgAccFollowNode1" presStyleIdx="1" presStyleCnt="2" custScaleX="878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BBB487-8B2E-40F1-A676-97217AF7D34E}" srcId="{51178689-F751-4810-BC5C-9D4DE3D139B0}" destId="{AB9C46D2-3DF7-4DB1-A2B3-0D7FB1CB317D}" srcOrd="0" destOrd="0" parTransId="{3BF6C8B3-1563-4882-BD44-6768876971BE}" sibTransId="{65538727-789B-4EA5-8C10-FDDB4061F9F6}"/>
    <dgm:cxn modelId="{0340CCE7-BA22-47F2-AEDA-1142EE80DBEC}" srcId="{5CD89B4E-726E-451C-94BF-47B682016D76}" destId="{1A5B81C6-723B-42E9-A58E-46884BD02D73}" srcOrd="1" destOrd="0" parTransId="{DA503D19-D824-4E80-A35F-F68FE97AA1A3}" sibTransId="{3642C05B-4CA4-4288-9FE9-7A09980CEA68}"/>
    <dgm:cxn modelId="{979A3234-43AE-408A-87C6-66629F3625F9}" srcId="{5CD89B4E-726E-451C-94BF-47B682016D76}" destId="{51178689-F751-4810-BC5C-9D4DE3D139B0}" srcOrd="0" destOrd="0" parTransId="{632AF3C8-2481-4AB6-85E5-755E5E644B18}" sibTransId="{0F5BE2C5-9341-4F0A-ADB8-AF18D62CDFCA}"/>
    <dgm:cxn modelId="{3EE3CF45-8AAD-4242-AAE5-C1753DD74628}" type="presOf" srcId="{1A5B81C6-723B-42E9-A58E-46884BD02D73}" destId="{5E7D2197-E4B7-475F-87B4-DE3ED4DA72DB}" srcOrd="0" destOrd="0" presId="urn:microsoft.com/office/officeart/2005/8/layout/vList6"/>
    <dgm:cxn modelId="{A3DD4A45-5DA3-41E5-82ED-A9674D4195ED}" type="presOf" srcId="{51178689-F751-4810-BC5C-9D4DE3D139B0}" destId="{20920F0E-C1FB-4952-897E-4FD00B5B113A}" srcOrd="0" destOrd="0" presId="urn:microsoft.com/office/officeart/2005/8/layout/vList6"/>
    <dgm:cxn modelId="{D0A39AEF-7DA2-4FA9-B537-7EB3B3CEB5DA}" type="presOf" srcId="{5CD89B4E-726E-451C-94BF-47B682016D76}" destId="{F399AFB3-6EC4-4F23-B888-99D090F510F9}" srcOrd="0" destOrd="0" presId="urn:microsoft.com/office/officeart/2005/8/layout/vList6"/>
    <dgm:cxn modelId="{BF3959B3-B60A-468D-97CD-45A72459AB4C}" srcId="{1A5B81C6-723B-42E9-A58E-46884BD02D73}" destId="{863A4683-3AFE-4DCC-AB42-4A24FA3F136D}" srcOrd="0" destOrd="0" parTransId="{A41F9A6D-56F8-4C14-ADBA-0546BDDBC7AF}" sibTransId="{53361351-E789-4F96-9D8F-5A927FE193F7}"/>
    <dgm:cxn modelId="{E664AE59-4CDB-4C55-A7F3-BE3CD06B5367}" type="presOf" srcId="{863A4683-3AFE-4DCC-AB42-4A24FA3F136D}" destId="{D4F8EE94-8DDC-458A-B67E-240505CE8D5D}" srcOrd="0" destOrd="0" presId="urn:microsoft.com/office/officeart/2005/8/layout/vList6"/>
    <dgm:cxn modelId="{02118BAB-3450-4B15-9109-986E3FC18BCB}" type="presOf" srcId="{AB9C46D2-3DF7-4DB1-A2B3-0D7FB1CB317D}" destId="{1D3716C2-2CA8-4408-A142-9BE446F1C184}" srcOrd="0" destOrd="0" presId="urn:microsoft.com/office/officeart/2005/8/layout/vList6"/>
    <dgm:cxn modelId="{089F7D85-70BA-4411-9A08-443C0E0FF508}" type="presParOf" srcId="{F399AFB3-6EC4-4F23-B888-99D090F510F9}" destId="{A5D694B2-DCA9-4164-B86F-D7A7A5EA9CD3}" srcOrd="0" destOrd="0" presId="urn:microsoft.com/office/officeart/2005/8/layout/vList6"/>
    <dgm:cxn modelId="{C89701D8-115D-4039-906E-36FAF50F4C49}" type="presParOf" srcId="{A5D694B2-DCA9-4164-B86F-D7A7A5EA9CD3}" destId="{20920F0E-C1FB-4952-897E-4FD00B5B113A}" srcOrd="0" destOrd="0" presId="urn:microsoft.com/office/officeart/2005/8/layout/vList6"/>
    <dgm:cxn modelId="{D3DE465D-1436-475E-8768-54FAFBB52876}" type="presParOf" srcId="{A5D694B2-DCA9-4164-B86F-D7A7A5EA9CD3}" destId="{1D3716C2-2CA8-4408-A142-9BE446F1C184}" srcOrd="1" destOrd="0" presId="urn:microsoft.com/office/officeart/2005/8/layout/vList6"/>
    <dgm:cxn modelId="{9B2578F5-5C2D-478C-ADA9-9A4EF1F4E18E}" type="presParOf" srcId="{F399AFB3-6EC4-4F23-B888-99D090F510F9}" destId="{F53FB98A-13B3-4926-8357-308F2C5FBA95}" srcOrd="1" destOrd="0" presId="urn:microsoft.com/office/officeart/2005/8/layout/vList6"/>
    <dgm:cxn modelId="{1EC0D9D8-E693-4957-AA83-412A2D8C4051}" type="presParOf" srcId="{F399AFB3-6EC4-4F23-B888-99D090F510F9}" destId="{FAFD8575-ED19-4DFE-B003-A4F8A3A343BF}" srcOrd="2" destOrd="0" presId="urn:microsoft.com/office/officeart/2005/8/layout/vList6"/>
    <dgm:cxn modelId="{A21C78C9-8A90-4D7B-AEF1-368226C88462}" type="presParOf" srcId="{FAFD8575-ED19-4DFE-B003-A4F8A3A343BF}" destId="{5E7D2197-E4B7-475F-87B4-DE3ED4DA72DB}" srcOrd="0" destOrd="0" presId="urn:microsoft.com/office/officeart/2005/8/layout/vList6"/>
    <dgm:cxn modelId="{EDEA0951-24F8-4B1E-A5D8-3986B1AEA352}" type="presParOf" srcId="{FAFD8575-ED19-4DFE-B003-A4F8A3A343BF}" destId="{D4F8EE94-8DDC-458A-B67E-240505CE8D5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ECDDD15-9B0A-4A60-852A-4AA822E1013B}" type="doc">
      <dgm:prSet loTypeId="urn:microsoft.com/office/officeart/2005/8/layout/hierarchy4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5B07D3-5FC0-486A-8E61-DD86307F5F35}">
      <dgm:prSet phldrT="[Текст]" custT="1"/>
      <dgm:spPr/>
      <dgm:t>
        <a:bodyPr/>
        <a:lstStyle/>
        <a:p>
          <a:r>
            <a:rPr lang="ru-RU" sz="3200" smtClean="0">
              <a:latin typeface="Times New Roman" panose="02020603050405020304" pitchFamily="18" charset="0"/>
              <a:cs typeface="Times New Roman" panose="02020603050405020304" pitchFamily="18" charset="0"/>
            </a:rPr>
            <a:t>В целях реализации мер муниципальной социальной поддержки: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C1B23F3-460F-43F3-B0E1-F1B9E4D6DCDC}" type="parTrans" cxnId="{B6F49ADE-DBAC-4BB7-9BAE-22EC4B7A6774}">
      <dgm:prSet/>
      <dgm:spPr/>
      <dgm:t>
        <a:bodyPr/>
        <a:lstStyle/>
        <a:p>
          <a:endParaRPr lang="ru-RU"/>
        </a:p>
      </dgm:t>
    </dgm:pt>
    <dgm:pt modelId="{206B8780-7294-4ED0-B2D4-B8C0255B6E62}" type="sibTrans" cxnId="{B6F49ADE-DBAC-4BB7-9BAE-22EC4B7A6774}">
      <dgm:prSet/>
      <dgm:spPr/>
      <dgm:t>
        <a:bodyPr/>
        <a:lstStyle/>
        <a:p>
          <a:endParaRPr lang="ru-RU"/>
        </a:p>
      </dgm:t>
    </dgm:pt>
    <dgm:pt modelId="{1ECB0C98-9F31-4D73-A161-F1340C38FB6A}">
      <dgm:prSet phldrT="[Текст]" custT="1"/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Департаменту социального развития совместно с Департаментом управления жилищным фондом на следующее заседание Бюджетной комиссии предоставить предложения: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45DF4D-9AF6-4C3E-AE4D-CB25DA0FF37C}" type="parTrans" cxnId="{C91CBB9D-97D1-476C-B0D3-6DB9C12D97AC}">
      <dgm:prSet/>
      <dgm:spPr/>
      <dgm:t>
        <a:bodyPr/>
        <a:lstStyle/>
        <a:p>
          <a:endParaRPr lang="ru-RU"/>
        </a:p>
      </dgm:t>
    </dgm:pt>
    <dgm:pt modelId="{BF9B0C68-4819-4842-A0CC-27330639B74A}" type="sibTrans" cxnId="{C91CBB9D-97D1-476C-B0D3-6DB9C12D97AC}">
      <dgm:prSet/>
      <dgm:spPr/>
      <dgm:t>
        <a:bodyPr/>
        <a:lstStyle/>
        <a:p>
          <a:endParaRPr lang="ru-RU"/>
        </a:p>
      </dgm:t>
    </dgm:pt>
    <dgm:pt modelId="{61FF2245-5F8C-46D2-8F1A-295161C380C3}">
      <dgm:prSet phldrT="[Текст]"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О передаче полномочий по предоставлению мер муниципальной социальной поддержки граждан при оплате жилого помещения и коммунальных услуг МАУ «РКЦ» (от ДСР на ДУЖФ)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487D4DC-AF88-4C3B-ADEE-7D064B7A6E39}" type="parTrans" cxnId="{BE3480BD-1AC8-4653-AD40-202FCC885B39}">
      <dgm:prSet/>
      <dgm:spPr/>
      <dgm:t>
        <a:bodyPr/>
        <a:lstStyle/>
        <a:p>
          <a:endParaRPr lang="ru-RU"/>
        </a:p>
      </dgm:t>
    </dgm:pt>
    <dgm:pt modelId="{3EA0CBE2-5C11-4969-809C-41171DDD5A5D}" type="sibTrans" cxnId="{BE3480BD-1AC8-4653-AD40-202FCC885B39}">
      <dgm:prSet/>
      <dgm:spPr/>
      <dgm:t>
        <a:bodyPr/>
        <a:lstStyle/>
        <a:p>
          <a:endParaRPr lang="ru-RU"/>
        </a:p>
      </dgm:t>
    </dgm:pt>
    <dgm:pt modelId="{6B71D6A5-2E87-4513-A069-6091488022C2}">
      <dgm:prSet/>
      <dgm:spPr/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По обеспечению предоставления мер социальной поддержки муниципальной социальной поддержки отдельным категориям граждан через КГКУ «МФЦ предоставления государственных и муниципальных услуг в Камчатском крае»</a:t>
          </a:r>
        </a:p>
      </dgm:t>
    </dgm:pt>
    <dgm:pt modelId="{8C796477-2BBC-46D3-90BB-00F66A0C7358}" type="parTrans" cxnId="{5160878E-5804-4CB0-A119-B22B72C34FD7}">
      <dgm:prSet/>
      <dgm:spPr/>
      <dgm:t>
        <a:bodyPr/>
        <a:lstStyle/>
        <a:p>
          <a:endParaRPr lang="ru-RU"/>
        </a:p>
      </dgm:t>
    </dgm:pt>
    <dgm:pt modelId="{AD2095E9-3204-487A-8353-CEBCE50A7983}" type="sibTrans" cxnId="{5160878E-5804-4CB0-A119-B22B72C34FD7}">
      <dgm:prSet/>
      <dgm:spPr/>
      <dgm:t>
        <a:bodyPr/>
        <a:lstStyle/>
        <a:p>
          <a:endParaRPr lang="ru-RU"/>
        </a:p>
      </dgm:t>
    </dgm:pt>
    <dgm:pt modelId="{896A50A6-432C-43D6-A092-48DFAB2D0CED}">
      <dgm:prSet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По внесению дополнений в Соглашение о взаимодействии от 19.12.2013 № 68/03/106-С  между КГКУ «МФЦ предоставления государственных и муниципальных услуг в Камчатском крае» </a:t>
          </a:r>
        </a:p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24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14+???)</a:t>
          </a:r>
          <a:endParaRPr lang="ru-RU" sz="24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D16EFF7-FFCD-481B-B34A-444BA6D94F5B}" type="parTrans" cxnId="{6FE1F78F-8BA0-4FD7-914A-6BC306E92C67}">
      <dgm:prSet/>
      <dgm:spPr/>
      <dgm:t>
        <a:bodyPr/>
        <a:lstStyle/>
        <a:p>
          <a:endParaRPr lang="ru-RU"/>
        </a:p>
      </dgm:t>
    </dgm:pt>
    <dgm:pt modelId="{1B2D1FB5-21AE-453D-8509-A5A23E6A7551}" type="sibTrans" cxnId="{6FE1F78F-8BA0-4FD7-914A-6BC306E92C67}">
      <dgm:prSet/>
      <dgm:spPr/>
      <dgm:t>
        <a:bodyPr/>
        <a:lstStyle/>
        <a:p>
          <a:endParaRPr lang="ru-RU"/>
        </a:p>
      </dgm:t>
    </dgm:pt>
    <dgm:pt modelId="{809C54D1-5F14-4AFE-A7EC-F0BCCD9602A2}" type="pres">
      <dgm:prSet presAssocID="{4ECDDD15-9B0A-4A60-852A-4AA822E1013B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1EB896D-5A9A-4D7B-8209-D49AE16F2ABD}" type="pres">
      <dgm:prSet presAssocID="{535B07D3-5FC0-486A-8E61-DD86307F5F35}" presName="vertOne" presStyleCnt="0"/>
      <dgm:spPr/>
    </dgm:pt>
    <dgm:pt modelId="{D1CD526C-0F47-4045-A375-8E708A73E537}" type="pres">
      <dgm:prSet presAssocID="{535B07D3-5FC0-486A-8E61-DD86307F5F35}" presName="txOne" presStyleLbl="node0" presStyleIdx="0" presStyleCnt="1" custScaleY="35225" custLinFactNeighborX="1971" custLinFactNeighborY="-47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C59649-6CD6-4FB8-8946-3888735C4361}" type="pres">
      <dgm:prSet presAssocID="{535B07D3-5FC0-486A-8E61-DD86307F5F35}" presName="parTransOne" presStyleCnt="0"/>
      <dgm:spPr/>
    </dgm:pt>
    <dgm:pt modelId="{F7615711-0B01-4621-9B4D-AAFD07EA4505}" type="pres">
      <dgm:prSet presAssocID="{535B07D3-5FC0-486A-8E61-DD86307F5F35}" presName="horzOne" presStyleCnt="0"/>
      <dgm:spPr/>
    </dgm:pt>
    <dgm:pt modelId="{2F34F9A2-BD28-496C-B8A0-0BDF1D0E25B6}" type="pres">
      <dgm:prSet presAssocID="{1ECB0C98-9F31-4D73-A161-F1340C38FB6A}" presName="vertTwo" presStyleCnt="0"/>
      <dgm:spPr/>
    </dgm:pt>
    <dgm:pt modelId="{A24536DD-F6A6-4F1D-B3C2-100D61DE0B28}" type="pres">
      <dgm:prSet presAssocID="{1ECB0C98-9F31-4D73-A161-F1340C38FB6A}" presName="txTwo" presStyleLbl="node2" presStyleIdx="0" presStyleCnt="1" custScaleY="448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D0D185-B501-43BD-B704-F11B6DF7980B}" type="pres">
      <dgm:prSet presAssocID="{1ECB0C98-9F31-4D73-A161-F1340C38FB6A}" presName="parTransTwo" presStyleCnt="0"/>
      <dgm:spPr/>
    </dgm:pt>
    <dgm:pt modelId="{7B07A93F-C1F1-4A99-ABB0-B53466B85FF0}" type="pres">
      <dgm:prSet presAssocID="{1ECB0C98-9F31-4D73-A161-F1340C38FB6A}" presName="horzTwo" presStyleCnt="0"/>
      <dgm:spPr/>
    </dgm:pt>
    <dgm:pt modelId="{4030DE02-4558-4301-A96E-0FC3971B9A4E}" type="pres">
      <dgm:prSet presAssocID="{61FF2245-5F8C-46D2-8F1A-295161C380C3}" presName="vertThree" presStyleCnt="0"/>
      <dgm:spPr/>
    </dgm:pt>
    <dgm:pt modelId="{B3E4579B-9C0A-4433-8D7D-63CFF70D2AA1}" type="pres">
      <dgm:prSet presAssocID="{61FF2245-5F8C-46D2-8F1A-295161C380C3}" presName="txThree" presStyleLbl="node3" presStyleIdx="0" presStyleCnt="3" custScaleX="82987" custLinFactNeighborX="2416" custLinFactNeighborY="-12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601C215-C7FC-4F07-889D-CAFBDE5FA17B}" type="pres">
      <dgm:prSet presAssocID="{61FF2245-5F8C-46D2-8F1A-295161C380C3}" presName="horzThree" presStyleCnt="0"/>
      <dgm:spPr/>
    </dgm:pt>
    <dgm:pt modelId="{D21D9B91-2F04-4476-A056-DE6FB9066E79}" type="pres">
      <dgm:prSet presAssocID="{3EA0CBE2-5C11-4969-809C-41171DDD5A5D}" presName="sibSpaceThree" presStyleCnt="0"/>
      <dgm:spPr/>
    </dgm:pt>
    <dgm:pt modelId="{A4C0D42C-9C09-40BA-BE06-23467160525B}" type="pres">
      <dgm:prSet presAssocID="{6B71D6A5-2E87-4513-A069-6091488022C2}" presName="vertThree" presStyleCnt="0"/>
      <dgm:spPr/>
    </dgm:pt>
    <dgm:pt modelId="{0F1892DD-3346-4F67-B771-3111774B83DE}" type="pres">
      <dgm:prSet presAssocID="{6B71D6A5-2E87-4513-A069-6091488022C2}" presName="txThre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7B6FE2-B9EA-4870-8607-D582FA0D923D}" type="pres">
      <dgm:prSet presAssocID="{6B71D6A5-2E87-4513-A069-6091488022C2}" presName="horzThree" presStyleCnt="0"/>
      <dgm:spPr/>
    </dgm:pt>
    <dgm:pt modelId="{8967EF62-9FFE-4A52-88AB-48A281A1AC33}" type="pres">
      <dgm:prSet presAssocID="{AD2095E9-3204-487A-8353-CEBCE50A7983}" presName="sibSpaceThree" presStyleCnt="0"/>
      <dgm:spPr/>
    </dgm:pt>
    <dgm:pt modelId="{77D329A6-80D1-454F-B1DF-11A81918B027}" type="pres">
      <dgm:prSet presAssocID="{896A50A6-432C-43D6-A092-48DFAB2D0CED}" presName="vertThree" presStyleCnt="0"/>
      <dgm:spPr/>
    </dgm:pt>
    <dgm:pt modelId="{CECBBC3D-350B-4C5A-ABD1-7B77AD5B746B}" type="pres">
      <dgm:prSet presAssocID="{896A50A6-432C-43D6-A092-48DFAB2D0CED}" presName="txThree" presStyleLbl="node3" presStyleIdx="2" presStyleCnt="3" custScaleX="842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FF5DB9-6859-4062-A3FF-F806ED029713}" type="pres">
      <dgm:prSet presAssocID="{896A50A6-432C-43D6-A092-48DFAB2D0CED}" presName="horzThree" presStyleCnt="0"/>
      <dgm:spPr/>
    </dgm:pt>
  </dgm:ptLst>
  <dgm:cxnLst>
    <dgm:cxn modelId="{6FE1F78F-8BA0-4FD7-914A-6BC306E92C67}" srcId="{1ECB0C98-9F31-4D73-A161-F1340C38FB6A}" destId="{896A50A6-432C-43D6-A092-48DFAB2D0CED}" srcOrd="2" destOrd="0" parTransId="{1D16EFF7-FFCD-481B-B34A-444BA6D94F5B}" sibTransId="{1B2D1FB5-21AE-453D-8509-A5A23E6A7551}"/>
    <dgm:cxn modelId="{C91CBB9D-97D1-476C-B0D3-6DB9C12D97AC}" srcId="{535B07D3-5FC0-486A-8E61-DD86307F5F35}" destId="{1ECB0C98-9F31-4D73-A161-F1340C38FB6A}" srcOrd="0" destOrd="0" parTransId="{6945DF4D-9AF6-4C3E-AE4D-CB25DA0FF37C}" sibTransId="{BF9B0C68-4819-4842-A0CC-27330639B74A}"/>
    <dgm:cxn modelId="{63B83555-AB01-4874-9A52-B79BA9D06FAF}" type="presOf" srcId="{1ECB0C98-9F31-4D73-A161-F1340C38FB6A}" destId="{A24536DD-F6A6-4F1D-B3C2-100D61DE0B28}" srcOrd="0" destOrd="0" presId="urn:microsoft.com/office/officeart/2005/8/layout/hierarchy4"/>
    <dgm:cxn modelId="{0033BE0F-5FD7-4AA6-840C-40AB4DE9777D}" type="presOf" srcId="{535B07D3-5FC0-486A-8E61-DD86307F5F35}" destId="{D1CD526C-0F47-4045-A375-8E708A73E537}" srcOrd="0" destOrd="0" presId="urn:microsoft.com/office/officeart/2005/8/layout/hierarchy4"/>
    <dgm:cxn modelId="{A5842593-6EDB-4F4F-9351-EF994B387DA9}" type="presOf" srcId="{896A50A6-432C-43D6-A092-48DFAB2D0CED}" destId="{CECBBC3D-350B-4C5A-ABD1-7B77AD5B746B}" srcOrd="0" destOrd="0" presId="urn:microsoft.com/office/officeart/2005/8/layout/hierarchy4"/>
    <dgm:cxn modelId="{E348B30B-E4B8-4831-99BA-B273B1A5B635}" type="presOf" srcId="{61FF2245-5F8C-46D2-8F1A-295161C380C3}" destId="{B3E4579B-9C0A-4433-8D7D-63CFF70D2AA1}" srcOrd="0" destOrd="0" presId="urn:microsoft.com/office/officeart/2005/8/layout/hierarchy4"/>
    <dgm:cxn modelId="{B99BBDBC-74A3-47DC-8520-D276FCD5496E}" type="presOf" srcId="{6B71D6A5-2E87-4513-A069-6091488022C2}" destId="{0F1892DD-3346-4F67-B771-3111774B83DE}" srcOrd="0" destOrd="0" presId="urn:microsoft.com/office/officeart/2005/8/layout/hierarchy4"/>
    <dgm:cxn modelId="{B6F49ADE-DBAC-4BB7-9BAE-22EC4B7A6774}" srcId="{4ECDDD15-9B0A-4A60-852A-4AA822E1013B}" destId="{535B07D3-5FC0-486A-8E61-DD86307F5F35}" srcOrd="0" destOrd="0" parTransId="{EC1B23F3-460F-43F3-B0E1-F1B9E4D6DCDC}" sibTransId="{206B8780-7294-4ED0-B2D4-B8C0255B6E62}"/>
    <dgm:cxn modelId="{5160878E-5804-4CB0-A119-B22B72C34FD7}" srcId="{1ECB0C98-9F31-4D73-A161-F1340C38FB6A}" destId="{6B71D6A5-2E87-4513-A069-6091488022C2}" srcOrd="1" destOrd="0" parTransId="{8C796477-2BBC-46D3-90BB-00F66A0C7358}" sibTransId="{AD2095E9-3204-487A-8353-CEBCE50A7983}"/>
    <dgm:cxn modelId="{BE3480BD-1AC8-4653-AD40-202FCC885B39}" srcId="{1ECB0C98-9F31-4D73-A161-F1340C38FB6A}" destId="{61FF2245-5F8C-46D2-8F1A-295161C380C3}" srcOrd="0" destOrd="0" parTransId="{0487D4DC-AF88-4C3B-ADEE-7D064B7A6E39}" sibTransId="{3EA0CBE2-5C11-4969-809C-41171DDD5A5D}"/>
    <dgm:cxn modelId="{88A3A5F8-CC98-495B-8652-8D1B36BBFAD3}" type="presOf" srcId="{4ECDDD15-9B0A-4A60-852A-4AA822E1013B}" destId="{809C54D1-5F14-4AFE-A7EC-F0BCCD9602A2}" srcOrd="0" destOrd="0" presId="urn:microsoft.com/office/officeart/2005/8/layout/hierarchy4"/>
    <dgm:cxn modelId="{0136D65A-9A0B-48CD-A899-51A871C8B9B7}" type="presParOf" srcId="{809C54D1-5F14-4AFE-A7EC-F0BCCD9602A2}" destId="{91EB896D-5A9A-4D7B-8209-D49AE16F2ABD}" srcOrd="0" destOrd="0" presId="urn:microsoft.com/office/officeart/2005/8/layout/hierarchy4"/>
    <dgm:cxn modelId="{806338AF-E773-4CD1-90D3-DB4200760542}" type="presParOf" srcId="{91EB896D-5A9A-4D7B-8209-D49AE16F2ABD}" destId="{D1CD526C-0F47-4045-A375-8E708A73E537}" srcOrd="0" destOrd="0" presId="urn:microsoft.com/office/officeart/2005/8/layout/hierarchy4"/>
    <dgm:cxn modelId="{94D6005A-93D6-4A73-A2BC-612C4DAE10C3}" type="presParOf" srcId="{91EB896D-5A9A-4D7B-8209-D49AE16F2ABD}" destId="{9DC59649-6CD6-4FB8-8946-3888735C4361}" srcOrd="1" destOrd="0" presId="urn:microsoft.com/office/officeart/2005/8/layout/hierarchy4"/>
    <dgm:cxn modelId="{AD367963-A48C-4744-809A-75F9FBB3762C}" type="presParOf" srcId="{91EB896D-5A9A-4D7B-8209-D49AE16F2ABD}" destId="{F7615711-0B01-4621-9B4D-AAFD07EA4505}" srcOrd="2" destOrd="0" presId="urn:microsoft.com/office/officeart/2005/8/layout/hierarchy4"/>
    <dgm:cxn modelId="{1682B433-4FDD-4C40-9832-5826416CC86D}" type="presParOf" srcId="{F7615711-0B01-4621-9B4D-AAFD07EA4505}" destId="{2F34F9A2-BD28-496C-B8A0-0BDF1D0E25B6}" srcOrd="0" destOrd="0" presId="urn:microsoft.com/office/officeart/2005/8/layout/hierarchy4"/>
    <dgm:cxn modelId="{F280B55C-FC0E-41C5-B974-C3447A33C7CB}" type="presParOf" srcId="{2F34F9A2-BD28-496C-B8A0-0BDF1D0E25B6}" destId="{A24536DD-F6A6-4F1D-B3C2-100D61DE0B28}" srcOrd="0" destOrd="0" presId="urn:microsoft.com/office/officeart/2005/8/layout/hierarchy4"/>
    <dgm:cxn modelId="{4EA89900-048F-4E6D-AF7C-2E1C17FAEF29}" type="presParOf" srcId="{2F34F9A2-BD28-496C-B8A0-0BDF1D0E25B6}" destId="{06D0D185-B501-43BD-B704-F11B6DF7980B}" srcOrd="1" destOrd="0" presId="urn:microsoft.com/office/officeart/2005/8/layout/hierarchy4"/>
    <dgm:cxn modelId="{A64A2506-1236-4E03-9C0F-E632465847D7}" type="presParOf" srcId="{2F34F9A2-BD28-496C-B8A0-0BDF1D0E25B6}" destId="{7B07A93F-C1F1-4A99-ABB0-B53466B85FF0}" srcOrd="2" destOrd="0" presId="urn:microsoft.com/office/officeart/2005/8/layout/hierarchy4"/>
    <dgm:cxn modelId="{7F2B58FE-356E-4006-9A53-96879312BCAD}" type="presParOf" srcId="{7B07A93F-C1F1-4A99-ABB0-B53466B85FF0}" destId="{4030DE02-4558-4301-A96E-0FC3971B9A4E}" srcOrd="0" destOrd="0" presId="urn:microsoft.com/office/officeart/2005/8/layout/hierarchy4"/>
    <dgm:cxn modelId="{D4654FDE-B0B1-4270-B53E-36403D8359AE}" type="presParOf" srcId="{4030DE02-4558-4301-A96E-0FC3971B9A4E}" destId="{B3E4579B-9C0A-4433-8D7D-63CFF70D2AA1}" srcOrd="0" destOrd="0" presId="urn:microsoft.com/office/officeart/2005/8/layout/hierarchy4"/>
    <dgm:cxn modelId="{F9200642-0BB9-4EA0-9090-49E9CB81DC0A}" type="presParOf" srcId="{4030DE02-4558-4301-A96E-0FC3971B9A4E}" destId="{B601C215-C7FC-4F07-889D-CAFBDE5FA17B}" srcOrd="1" destOrd="0" presId="urn:microsoft.com/office/officeart/2005/8/layout/hierarchy4"/>
    <dgm:cxn modelId="{7A73E58A-7E64-4D2F-8B21-70B057754A8E}" type="presParOf" srcId="{7B07A93F-C1F1-4A99-ABB0-B53466B85FF0}" destId="{D21D9B91-2F04-4476-A056-DE6FB9066E79}" srcOrd="1" destOrd="0" presId="urn:microsoft.com/office/officeart/2005/8/layout/hierarchy4"/>
    <dgm:cxn modelId="{49B309B5-0596-47D1-8F3C-2A00AFCFF203}" type="presParOf" srcId="{7B07A93F-C1F1-4A99-ABB0-B53466B85FF0}" destId="{A4C0D42C-9C09-40BA-BE06-23467160525B}" srcOrd="2" destOrd="0" presId="urn:microsoft.com/office/officeart/2005/8/layout/hierarchy4"/>
    <dgm:cxn modelId="{090ED58B-D83D-49F0-8130-2D7213F09D1C}" type="presParOf" srcId="{A4C0D42C-9C09-40BA-BE06-23467160525B}" destId="{0F1892DD-3346-4F67-B771-3111774B83DE}" srcOrd="0" destOrd="0" presId="urn:microsoft.com/office/officeart/2005/8/layout/hierarchy4"/>
    <dgm:cxn modelId="{E7A467B5-1F9F-4999-AF8F-055A939D44FB}" type="presParOf" srcId="{A4C0D42C-9C09-40BA-BE06-23467160525B}" destId="{507B6FE2-B9EA-4870-8607-D582FA0D923D}" srcOrd="1" destOrd="0" presId="urn:microsoft.com/office/officeart/2005/8/layout/hierarchy4"/>
    <dgm:cxn modelId="{E032B6B1-4DB9-4E9C-92F5-8EB2D436A105}" type="presParOf" srcId="{7B07A93F-C1F1-4A99-ABB0-B53466B85FF0}" destId="{8967EF62-9FFE-4A52-88AB-48A281A1AC33}" srcOrd="3" destOrd="0" presId="urn:microsoft.com/office/officeart/2005/8/layout/hierarchy4"/>
    <dgm:cxn modelId="{FC245CDE-F560-47C6-A5F1-795B79005F8D}" type="presParOf" srcId="{7B07A93F-C1F1-4A99-ABB0-B53466B85FF0}" destId="{77D329A6-80D1-454F-B1DF-11A81918B027}" srcOrd="4" destOrd="0" presId="urn:microsoft.com/office/officeart/2005/8/layout/hierarchy4"/>
    <dgm:cxn modelId="{E1E5227B-C927-4672-B298-B77DCFEC25B2}" type="presParOf" srcId="{77D329A6-80D1-454F-B1DF-11A81918B027}" destId="{CECBBC3D-350B-4C5A-ABD1-7B77AD5B746B}" srcOrd="0" destOrd="0" presId="urn:microsoft.com/office/officeart/2005/8/layout/hierarchy4"/>
    <dgm:cxn modelId="{2BA8874B-2BF6-4E2B-BE0F-94A91BCC0C9C}" type="presParOf" srcId="{77D329A6-80D1-454F-B1DF-11A81918B027}" destId="{92FF5DB9-6859-4062-A3FF-F806ED029713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E1A977-D0CF-49FB-9F9F-DEABFA4BB03C}">
      <dsp:nvSpPr>
        <dsp:cNvPr id="0" name=""/>
        <dsp:cNvSpPr/>
      </dsp:nvSpPr>
      <dsp:spPr>
        <a:xfrm>
          <a:off x="0" y="0"/>
          <a:ext cx="11837396" cy="203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Цель </a:t>
          </a:r>
          <a:r>
            <a:rPr lang="ru-RU" sz="2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бюджетной и налоговой политики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–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обеспечение устойчивости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бюджетного процесса в городском округе и </a:t>
          </a:r>
          <a:r>
            <a:rPr lang="ru-RU" sz="2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безусловное исполнение принятых обязательств </a:t>
          </a: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наиболее эффективным способом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658" y="59658"/>
        <a:ext cx="11718080" cy="1917563"/>
      </dsp:txXfrm>
    </dsp:sp>
    <dsp:sp modelId="{AC4341FA-9B94-4610-A25D-BEC6F624052F}">
      <dsp:nvSpPr>
        <dsp:cNvPr id="0" name=""/>
        <dsp:cNvSpPr/>
      </dsp:nvSpPr>
      <dsp:spPr>
        <a:xfrm>
          <a:off x="28798" y="2143637"/>
          <a:ext cx="11814287" cy="8328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Задачи</a:t>
          </a:r>
          <a:endParaRPr lang="ru-RU" sz="3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3192" y="2168031"/>
        <a:ext cx="11765499" cy="784092"/>
      </dsp:txXfrm>
    </dsp:sp>
    <dsp:sp modelId="{B486F5C7-BE41-4477-B75A-F5A47E65A821}">
      <dsp:nvSpPr>
        <dsp:cNvPr id="0" name=""/>
        <dsp:cNvSpPr/>
      </dsp:nvSpPr>
      <dsp:spPr>
        <a:xfrm>
          <a:off x="16874" y="3292769"/>
          <a:ext cx="2176669" cy="28591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Совершенствование </a:t>
          </a:r>
          <a:r>
            <a:rPr lang="ru-RU" sz="22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нормативно-правового регулирования </a:t>
          </a:r>
          <a:r>
            <a:rPr lang="ru-RU" sz="22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бюджетного процесса</a:t>
          </a:r>
          <a:endParaRPr lang="ru-RU" sz="22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626" y="3356521"/>
        <a:ext cx="2049165" cy="2731664"/>
      </dsp:txXfrm>
    </dsp:sp>
    <dsp:sp modelId="{64E1623E-576F-483C-8820-09209E0A0607}">
      <dsp:nvSpPr>
        <dsp:cNvPr id="0" name=""/>
        <dsp:cNvSpPr/>
      </dsp:nvSpPr>
      <dsp:spPr>
        <a:xfrm>
          <a:off x="2307405" y="3305642"/>
          <a:ext cx="2362622" cy="29163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качества </a:t>
          </a: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муниципальных программ </a:t>
          </a: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 расширение их использования в бюджетном планировании</a:t>
          </a:r>
          <a:endParaRPr lang="ru-RU" sz="2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76604" y="3374841"/>
        <a:ext cx="2224224" cy="2777986"/>
      </dsp:txXfrm>
    </dsp:sp>
    <dsp:sp modelId="{055D680A-DC39-4EDF-AD85-E752F8678A99}">
      <dsp:nvSpPr>
        <dsp:cNvPr id="0" name=""/>
        <dsp:cNvSpPr/>
      </dsp:nvSpPr>
      <dsp:spPr>
        <a:xfrm>
          <a:off x="4761447" y="3305642"/>
          <a:ext cx="2509895" cy="290393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эффективности оказания </a:t>
          </a: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муниципальных услуг</a:t>
          </a:r>
          <a:endParaRPr lang="ru-RU" sz="2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34959" y="3379154"/>
        <a:ext cx="2362871" cy="2756914"/>
      </dsp:txXfrm>
    </dsp:sp>
    <dsp:sp modelId="{D2FB8A05-E5A9-4F0F-A5F3-D900C8BED675}">
      <dsp:nvSpPr>
        <dsp:cNvPr id="0" name=""/>
        <dsp:cNvSpPr/>
      </dsp:nvSpPr>
      <dsp:spPr>
        <a:xfrm>
          <a:off x="7362763" y="3305642"/>
          <a:ext cx="2176669" cy="29360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эффективности расходования бюджетных ассигнований на осуществление </a:t>
          </a:r>
          <a:r>
            <a:rPr lang="ru-RU" sz="2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капитальных вложений</a:t>
          </a:r>
          <a:endParaRPr lang="ru-RU" sz="2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26515" y="3369394"/>
        <a:ext cx="2049165" cy="2808556"/>
      </dsp:txXfrm>
    </dsp:sp>
    <dsp:sp modelId="{DAAFC5A1-4CC8-473C-9B75-F1F92211EBDE}">
      <dsp:nvSpPr>
        <dsp:cNvPr id="0" name=""/>
        <dsp:cNvSpPr/>
      </dsp:nvSpPr>
      <dsp:spPr>
        <a:xfrm>
          <a:off x="9630852" y="3305642"/>
          <a:ext cx="2176669" cy="283936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Повышение эффективности управления </a:t>
          </a: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муниципальным долгом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694604" y="3369394"/>
        <a:ext cx="2049165" cy="27118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3716C2-2CA8-4408-A142-9BE446F1C184}">
      <dsp:nvSpPr>
        <dsp:cNvPr id="0" name=""/>
        <dsp:cNvSpPr/>
      </dsp:nvSpPr>
      <dsp:spPr>
        <a:xfrm>
          <a:off x="4563716" y="1356"/>
          <a:ext cx="6996046" cy="329789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Реализация мер социальной поддержки </a:t>
          </a:r>
          <a:r>
            <a:rPr lang="ru-RU" sz="3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без создания нового учреждения </a:t>
          </a:r>
          <a:endParaRPr lang="ru-RU" sz="3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63716" y="413593"/>
        <a:ext cx="5759335" cy="2473421"/>
      </dsp:txXfrm>
    </dsp:sp>
    <dsp:sp modelId="{20920F0E-C1FB-4952-897E-4FD00B5B113A}">
      <dsp:nvSpPr>
        <dsp:cNvPr id="0" name=""/>
        <dsp:cNvSpPr/>
      </dsp:nvSpPr>
      <dsp:spPr>
        <a:xfrm>
          <a:off x="203570" y="434389"/>
          <a:ext cx="4452003" cy="24084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Министерство социального развития и труда Камчатского края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000" spc="0" baseline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(от 25.07.2014 № 3006/9669)</a:t>
          </a:r>
          <a:endParaRPr lang="ru-RU" sz="2800" kern="1000" spc="0" baseline="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1139" y="551958"/>
        <a:ext cx="4216865" cy="2173280"/>
      </dsp:txXfrm>
    </dsp:sp>
    <dsp:sp modelId="{D4F8EE94-8DDC-458A-B67E-240505CE8D5D}">
      <dsp:nvSpPr>
        <dsp:cNvPr id="0" name=""/>
        <dsp:cNvSpPr/>
      </dsp:nvSpPr>
      <dsp:spPr>
        <a:xfrm>
          <a:off x="5663288" y="3540093"/>
          <a:ext cx="6004229" cy="240841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Реализации мер социальной поддержки с участием </a:t>
          </a:r>
          <a:r>
            <a:rPr lang="ru-RU" sz="30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МФЦ</a:t>
          </a:r>
          <a:endParaRPr lang="ru-RU" sz="3000" b="1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663288" y="3841145"/>
        <a:ext cx="5101072" cy="1806314"/>
      </dsp:txXfrm>
    </dsp:sp>
    <dsp:sp modelId="{5E7D2197-E4B7-475F-87B4-DE3ED4DA72DB}">
      <dsp:nvSpPr>
        <dsp:cNvPr id="0" name=""/>
        <dsp:cNvSpPr/>
      </dsp:nvSpPr>
      <dsp:spPr>
        <a:xfrm>
          <a:off x="3956" y="3540093"/>
          <a:ext cx="5659331" cy="24084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57150" rIns="114300" bIns="571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Министерство экономического развития, предпринимательства и торговли Камчатского края</a:t>
          </a:r>
          <a:r>
            <a:rPr lang="ru-RU" sz="29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(от 11.08.2014 № 30.05/3264)</a:t>
          </a:r>
          <a:endParaRPr lang="ru-RU" sz="28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525" y="3657662"/>
        <a:ext cx="5424193" cy="21732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CD526C-0F47-4045-A375-8E708A73E537}">
      <dsp:nvSpPr>
        <dsp:cNvPr id="0" name=""/>
        <dsp:cNvSpPr/>
      </dsp:nvSpPr>
      <dsp:spPr>
        <a:xfrm>
          <a:off x="13872" y="0"/>
          <a:ext cx="11457185" cy="108351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В целях реализации мер муниципальной социальной поддержки: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5607" y="31735"/>
        <a:ext cx="11393715" cy="1020048"/>
      </dsp:txXfrm>
    </dsp:sp>
    <dsp:sp modelId="{A24536DD-F6A6-4F1D-B3C2-100D61DE0B28}">
      <dsp:nvSpPr>
        <dsp:cNvPr id="0" name=""/>
        <dsp:cNvSpPr/>
      </dsp:nvSpPr>
      <dsp:spPr>
        <a:xfrm>
          <a:off x="18119" y="1405765"/>
          <a:ext cx="11434819" cy="13781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Департаменту социального развития совместно с Департаментом управления жилищным фондом на следующее заседание Бюджетной комиссии предоставить предложения: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8484" y="1446130"/>
        <a:ext cx="11354089" cy="1297438"/>
      </dsp:txXfrm>
    </dsp:sp>
    <dsp:sp modelId="{B3E4579B-9C0A-4433-8D7D-63CFF70D2AA1}">
      <dsp:nvSpPr>
        <dsp:cNvPr id="0" name=""/>
        <dsp:cNvSpPr/>
      </dsp:nvSpPr>
      <dsp:spPr>
        <a:xfrm>
          <a:off x="118332" y="3065966"/>
          <a:ext cx="3442221" cy="30759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1. О передаче полномочий по предоставлению мер муниципальной социальной поддержки граждан при оплате жилого помещения и коммунальных услуг МАУ «РКЦ» (от ДСР на ДУЖФ)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8425" y="3156059"/>
        <a:ext cx="3262035" cy="2895808"/>
      </dsp:txXfrm>
    </dsp:sp>
    <dsp:sp modelId="{0F1892DD-3346-4F67-B771-3111774B83DE}">
      <dsp:nvSpPr>
        <dsp:cNvPr id="0" name=""/>
        <dsp:cNvSpPr/>
      </dsp:nvSpPr>
      <dsp:spPr>
        <a:xfrm>
          <a:off x="3634552" y="3103555"/>
          <a:ext cx="4147904" cy="30759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2. По обеспечению предоставления мер социальной поддержки муниципальной социальной поддержки отдельным категориям граждан через КГКУ «МФЦ предоставления государственных и муниципальных услуг в Камчатском крае»</a:t>
          </a:r>
        </a:p>
      </dsp:txBody>
      <dsp:txXfrm>
        <a:off x="3724645" y="3193648"/>
        <a:ext cx="3967718" cy="2895808"/>
      </dsp:txXfrm>
    </dsp:sp>
    <dsp:sp modelId="{CECBBC3D-350B-4C5A-ABD1-7B77AD5B746B}">
      <dsp:nvSpPr>
        <dsp:cNvPr id="0" name=""/>
        <dsp:cNvSpPr/>
      </dsp:nvSpPr>
      <dsp:spPr>
        <a:xfrm>
          <a:off x="7956669" y="3103555"/>
          <a:ext cx="3496268" cy="307599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3. По внесению дополнений в Соглашение о взаимодействии от 19.12.2013 № 68/03/106-С  между КГКУ «МФЦ предоставления государственных и муниципальных услуг в Камчатском крае»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</a:t>
          </a:r>
          <a:r>
            <a:rPr lang="ru-RU" sz="24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14+???)</a:t>
          </a:r>
          <a:endParaRPr lang="ru-RU" sz="24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46762" y="3193648"/>
        <a:ext cx="3316082" cy="28958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0.01724</cdr:x>
      <cdr:y>0.01163</cdr:y>
    </cdr:from>
    <cdr:to>
      <cdr:x>0.97414</cdr:x>
      <cdr:y>0.13953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52400" y="76200"/>
          <a:ext cx="8458200" cy="838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Прогнозируемые значения показателей рождаемости и смертности на период до 2017 года </a:t>
          </a:r>
          <a:endParaRPr lang="ru-RU" sz="2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0.18966</cdr:x>
      <cdr:y>0.01691</cdr:y>
    </cdr:from>
    <cdr:to>
      <cdr:x>0.77586</cdr:x>
      <cdr:y>0.10145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676400" y="106680"/>
          <a:ext cx="51816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0.11966</cdr:x>
      <cdr:y>0.01163</cdr:y>
    </cdr:from>
    <cdr:to>
      <cdr:x>0.94872</cdr:x>
      <cdr:y>0.0814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66800" y="76200"/>
          <a:ext cx="73914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3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Инвестиции в основной капитал</a:t>
          </a:r>
          <a:endParaRPr lang="ru-RU" sz="3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0.47216</cdr:x>
      <cdr:y>0.04703</cdr:y>
    </cdr:from>
    <cdr:to>
      <cdr:x>0.56827</cdr:x>
      <cdr:y>0.21427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492171" y="25717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dirty="0"/>
        </a:p>
      </cdr:txBody>
    </cdr:sp>
  </cdr:relSizeAnchor>
  <cdr:relSizeAnchor xmlns:cdr="http://schemas.openxmlformats.org/drawingml/2006/chartDrawing">
    <cdr:from>
      <cdr:x>0.46462</cdr:x>
      <cdr:y>0.05894</cdr:y>
    </cdr:from>
    <cdr:to>
      <cdr:x>0.79109</cdr:x>
      <cdr:y>0.13857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5243173" y="348342"/>
          <a:ext cx="3684150" cy="4706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000" dirty="0" smtClean="0">
              <a:latin typeface="Times New Roman" pitchFamily="18" charset="0"/>
              <a:cs typeface="Times New Roman" pitchFamily="18" charset="0"/>
            </a:rPr>
            <a:t>- ранее начатые объекты</a:t>
          </a:r>
          <a:endParaRPr lang="ru-RU" sz="3000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0.22504</cdr:x>
      <cdr:y>0.77779</cdr:y>
    </cdr:from>
    <cdr:to>
      <cdr:x>0.5515</cdr:x>
      <cdr:y>0.85743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539492" y="4597121"/>
          <a:ext cx="3684150" cy="4706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Trebuchet MS"/>
            </a:defRPr>
          </a:lvl1pPr>
          <a:lvl2pPr marL="457200" indent="0">
            <a:defRPr sz="1100">
              <a:latin typeface="Trebuchet MS"/>
            </a:defRPr>
          </a:lvl2pPr>
          <a:lvl3pPr marL="914400" indent="0">
            <a:defRPr sz="1100">
              <a:latin typeface="Trebuchet MS"/>
            </a:defRPr>
          </a:lvl3pPr>
          <a:lvl4pPr marL="1371600" indent="0">
            <a:defRPr sz="1100">
              <a:latin typeface="Trebuchet MS"/>
            </a:defRPr>
          </a:lvl4pPr>
          <a:lvl5pPr marL="1828800" indent="0">
            <a:defRPr sz="1100">
              <a:latin typeface="Trebuchet MS"/>
            </a:defRPr>
          </a:lvl5pPr>
          <a:lvl6pPr marL="2286000" indent="0">
            <a:defRPr sz="1100">
              <a:latin typeface="Trebuchet MS"/>
            </a:defRPr>
          </a:lvl6pPr>
          <a:lvl7pPr marL="2743200" indent="0">
            <a:defRPr sz="1100">
              <a:latin typeface="Trebuchet MS"/>
            </a:defRPr>
          </a:lvl7pPr>
          <a:lvl8pPr marL="3200400" indent="0">
            <a:defRPr sz="1100">
              <a:latin typeface="Trebuchet MS"/>
            </a:defRPr>
          </a:lvl8pPr>
          <a:lvl9pPr marL="3657600" indent="0">
            <a:defRPr sz="1100">
              <a:latin typeface="Trebuchet MS"/>
            </a:defRPr>
          </a:lvl9pPr>
        </a:lstStyle>
        <a:p xmlns:a="http://schemas.openxmlformats.org/drawingml/2006/main">
          <a:r>
            <a:rPr lang="ru-RU" sz="3000" dirty="0" smtClean="0">
              <a:latin typeface="Times New Roman" pitchFamily="18" charset="0"/>
              <a:cs typeface="Times New Roman" pitchFamily="18" charset="0"/>
            </a:rPr>
            <a:t>- завершаемые объекты </a:t>
          </a:r>
          <a:endParaRPr lang="ru-RU" sz="30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6400" cy="4957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2"/>
            <a:ext cx="2946400" cy="4957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605DD5-E0AB-4278-AA36-1890658C66C1}" type="datetimeFigureOut">
              <a:rPr lang="ru-RU" smtClean="0"/>
              <a:t>17.09.2014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52399"/>
            <a:ext cx="5438775" cy="388717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486"/>
            <a:ext cx="2946400" cy="4957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8486"/>
            <a:ext cx="2946400" cy="4957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3E3ABD-3E75-404A-8AEE-AB324B39C9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232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BCFC22D-6A14-4504-983A-88EBCA8A2AB6}" type="slidenum">
              <a:rPr lang="ru-RU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175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C5C1B-5157-4508-8E45-402CD8349314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673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8785B-BC08-47EA-A38D-A3772883E8A1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309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57A11-836E-4091-AF4A-4562D4774F42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545186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6DBF-A159-4D2B-89CC-6D6A917788B9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8021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69447-969F-4631-8483-CD5EC0905917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44042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D1579-8D34-455C-8448-0ADA51D24BA3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787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CA57A-8467-4D7E-BD48-F1B002779A92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268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10C58-944B-44C3-9E3F-3E8F4F353052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862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29C6E-F9B3-4F60-876B-FDA5350C3034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52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7D6A1-524A-47BF-AC86-36C088D0F4B9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126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A01ED4-4027-45CF-A008-D725C384474D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297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1EF04-1DCA-46D8-94F1-82EF4EDB4C7D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118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18602-DFDB-4133-867B-42093D1CC869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5B13-6E63-445A-8CD5-FDB6801F39F9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965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4C1-D3F2-4E31-B581-92920AF975CE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567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D5CCB-7A76-4C7E-AD39-B6173551A7EE}" type="datetime1">
              <a:rPr lang="en-US" smtClean="0"/>
              <a:t>9/17/2014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0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64AC6-FD10-479C-B2DF-4C8B862F4219}" type="datetime1">
              <a:rPr lang="en-US" smtClean="0"/>
              <a:t>9/17/2014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489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  <p:sldLayoutId id="2147483803" r:id="rId12"/>
    <p:sldLayoutId id="2147483804" r:id="rId13"/>
    <p:sldLayoutId id="2147483805" r:id="rId14"/>
    <p:sldLayoutId id="2147483806" r:id="rId15"/>
    <p:sldLayoutId id="2147483807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058" y="325677"/>
            <a:ext cx="11466986" cy="389605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Бюджетная комиссия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администрации Петропавловск-Камчатского городского округа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03267" y="5324025"/>
            <a:ext cx="6987645" cy="138853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Петропавловск-Камчатский</a:t>
            </a:r>
          </a:p>
          <a:p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сентября 2014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359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760" y="230038"/>
            <a:ext cx="11779209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Отчет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исполнении плана приватизации муниципального имущества за 2013 год и 1 полугодие 2014 года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998142"/>
              </p:ext>
            </p:extLst>
          </p:nvPr>
        </p:nvGraphicFramePr>
        <p:xfrm>
          <a:off x="465831" y="1550838"/>
          <a:ext cx="11542138" cy="5009498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{D7AC3CCA-C797-4891-BE02-D94E43425B78}</a:tableStyleId>
              </a:tblPr>
              <a:tblGrid>
                <a:gridCol w="4019905"/>
                <a:gridCol w="1259456"/>
                <a:gridCol w="1311216"/>
                <a:gridCol w="1052422"/>
                <a:gridCol w="1086928"/>
                <a:gridCol w="1121434"/>
                <a:gridCol w="1690777"/>
              </a:tblGrid>
              <a:tr h="376558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МПА об утверждении плана приватизации объектов муниципальной собственности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</a:p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(кол-во  объектов) 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Отклонения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7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 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объектов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</a:t>
                      </a:r>
                      <a:endParaRPr lang="ru-RU" sz="2000" b="1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 объектов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 </a:t>
                      </a:r>
                      <a:endParaRPr lang="ru-RU" sz="2000" b="1" u="none" strike="noStrike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</a:t>
                      </a:r>
                    </a:p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(причины неисполнения)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3091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ru-RU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 </a:t>
                      </a:r>
                      <a:r>
                        <a:rPr lang="ru-RU" sz="2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r>
                        <a:rPr lang="ru-RU" sz="2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83524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Городской Думы  от 19.09.2012 № 1535-р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22,3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- 2,9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торги не состоялись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413091">
                <a:tc gridSpan="7"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полугодие 2014 года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06234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Городской Думы  от21.08.2013 № 272-р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данные за 1 полугодие</a:t>
                      </a:r>
                      <a:endParaRPr lang="ru-RU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113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995" y="430735"/>
            <a:ext cx="11486367" cy="5650778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810260" algn="l"/>
              </a:tabLs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2.2. Рассмотрение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 Прогнозного плана приватизации на 2015 год и плановый период 2016-2017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годов</a:t>
            </a:r>
            <a:endParaRPr lang="ru-RU" sz="36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810260" algn="l"/>
              </a:tabLst>
            </a:pPr>
            <a:endParaRPr lang="ru-RU" sz="36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810260" algn="l"/>
              </a:tabLst>
            </a:pP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810260" algn="l"/>
              </a:tabLs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председатель Комитета по управлению имуществом администрации Петропавловск-Камчатского городского округа – </a:t>
            </a:r>
            <a:r>
              <a:rPr lang="ru-RU" sz="3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Манаева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Анна Александровна.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127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96737" y="517803"/>
            <a:ext cx="11466786" cy="5632311"/>
          </a:xfrm>
          <a:prstGeom prst="rect">
            <a:avLst/>
          </a:prstGeom>
          <a:solidFill>
            <a:srgbClr val="F0FBFE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прогнозного плана </a:t>
            </a: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3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обеспечение пополнения доходной части</a:t>
            </a:r>
            <a:r>
              <a:rPr lang="ru-RU" sz="30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бюджета от приватизации имущества, находящегося в собственности городского округа.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эффективности управления имуществом</a:t>
            </a:r>
            <a:r>
              <a:rPr lang="ru-RU" sz="3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обеспечение поступления дополнительных средств в бюджет;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Ø"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оптимизация структуры собственности.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Ожидаемые поступления доходов от приватизации муниципального имущества в 2015 году в бюджет городского округа - 1,9 млн. рублей.</a:t>
            </a:r>
            <a:endParaRPr kumimoji="0" lang="ru-RU" sz="3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1562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17067"/>
              </p:ext>
            </p:extLst>
          </p:nvPr>
        </p:nvGraphicFramePr>
        <p:xfrm>
          <a:off x="666964" y="1458777"/>
          <a:ext cx="11232762" cy="5084820"/>
        </p:xfrm>
        <a:graphic>
          <a:graphicData uri="http://schemas.openxmlformats.org/drawingml/2006/table">
            <a:tbl>
              <a:tblPr/>
              <a:tblGrid>
                <a:gridCol w="788035"/>
                <a:gridCol w="3267312"/>
                <a:gridCol w="2280519"/>
                <a:gridCol w="1277655"/>
                <a:gridCol w="2153695"/>
                <a:gridCol w="1465546"/>
              </a:tblGrid>
              <a:tr h="6957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N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/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Адрес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объекта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имущества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Площадь объекта, кв.м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Балансовая стоимость, руб.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Дата приватизации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</a:tr>
              <a:tr h="8292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latin typeface="Times New Roman"/>
                          <a:ea typeface="Times New Roman"/>
                          <a:cs typeface="Times New Roman"/>
                        </a:rPr>
                        <a:t>улица Попова</a:t>
                      </a:r>
                      <a:endParaRPr lang="ru-RU" sz="3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Здание магазина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125,9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292 359,95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</a:tr>
              <a:tr h="8292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latin typeface="Times New Roman"/>
                          <a:ea typeface="Times New Roman"/>
                          <a:cs typeface="Times New Roman"/>
                        </a:rPr>
                        <a:t>улица </a:t>
                      </a: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Сахалинская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Здание магазина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58,1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273 309,80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</a:tr>
              <a:tr h="8292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latin typeface="Times New Roman"/>
                          <a:ea typeface="Times New Roman"/>
                          <a:cs typeface="Times New Roman"/>
                        </a:rPr>
                        <a:t>улица </a:t>
                      </a:r>
                      <a:r>
                        <a:rPr lang="ru-RU" sz="3000" dirty="0" err="1">
                          <a:latin typeface="Times New Roman"/>
                          <a:ea typeface="Times New Roman"/>
                          <a:cs typeface="Times New Roman"/>
                        </a:rPr>
                        <a:t>Максутова</a:t>
                      </a:r>
                      <a:endParaRPr lang="ru-RU" sz="3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Здание нежилое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29,1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714 000,00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3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</a:tr>
              <a:tr h="6525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latin typeface="Times New Roman"/>
                          <a:ea typeface="Times New Roman"/>
                          <a:cs typeface="Times New Roman"/>
                        </a:rPr>
                        <a:t>улица </a:t>
                      </a: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Гастелло, дом 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Нежилое помещение 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>
                          <a:latin typeface="Times New Roman"/>
                          <a:ea typeface="Times New Roman"/>
                          <a:cs typeface="Times New Roman"/>
                        </a:rPr>
                        <a:t>56,8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dirty="0">
                          <a:latin typeface="Times New Roman"/>
                          <a:ea typeface="Times New Roman"/>
                          <a:cs typeface="Times New Roman"/>
                        </a:rPr>
                        <a:t>605 225,00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dirty="0" smtClean="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3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</a:tr>
              <a:tr h="231095"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Итого:</a:t>
                      </a:r>
                      <a:endParaRPr lang="ru-RU" sz="3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269,90</a:t>
                      </a:r>
                      <a:endParaRPr lang="ru-RU" sz="3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30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1 884 894,75</a:t>
                      </a:r>
                      <a:endParaRPr lang="ru-RU" sz="3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0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3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8099" y="124467"/>
            <a:ext cx="11611627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Прогнозный план приватизации объектов муниципальной собственности Петропавловск-Камчатского городского округа на 2015 год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333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468" y="162838"/>
            <a:ext cx="11799518" cy="93945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Перечень объектов муниципальной собственности Петропавловск-Камчатского городского округа, планируемых к реализации в 2016 году</a:t>
            </a:r>
            <a:endParaRPr lang="ru-RU" sz="26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08083"/>
            <a:ext cx="9144000" cy="3649717"/>
          </a:xfrm>
        </p:spPr>
        <p:txBody>
          <a:bodyPr>
            <a:normAutofit/>
          </a:bodyPr>
          <a:lstStyle/>
          <a:p>
            <a:pPr fontAlgn="ctr"/>
            <a:endParaRPr lang="ru-RU" sz="1400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933659"/>
              </p:ext>
            </p:extLst>
          </p:nvPr>
        </p:nvGraphicFramePr>
        <p:xfrm>
          <a:off x="334026" y="1740321"/>
          <a:ext cx="11540648" cy="4480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06452"/>
                <a:gridCol w="2654492"/>
                <a:gridCol w="3181611"/>
                <a:gridCol w="1240077"/>
                <a:gridCol w="1503123"/>
                <a:gridCol w="23548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 объекта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имущества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приватизации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объекта, кв.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Балансовая стоимость, руб.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лет Октября, 5/2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Нежилые помещения цокольного этажа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140,0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1 097 221,59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Ракетная,</a:t>
                      </a:r>
                      <a:r>
                        <a:rPr lang="ru-RU" sz="3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25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Здание школы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296,1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1 987 111,55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Космонавтов, 57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Нежилые помещения цокольного этажа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43,0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210 521,85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479,1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3 294 854,99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9337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09471" y="338204"/>
            <a:ext cx="11373058" cy="126987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Перечень объектов муниципальной собственности Петропавловск-Камчатского городского округа, планируемых к реализации </a:t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2017 году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08083"/>
            <a:ext cx="9144000" cy="3649717"/>
          </a:xfrm>
        </p:spPr>
        <p:txBody>
          <a:bodyPr>
            <a:normAutofit/>
          </a:bodyPr>
          <a:lstStyle/>
          <a:p>
            <a:pPr fontAlgn="ctr"/>
            <a:endParaRPr lang="ru-RU" sz="1400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186128"/>
              </p:ext>
            </p:extLst>
          </p:nvPr>
        </p:nvGraphicFramePr>
        <p:xfrm>
          <a:off x="277660" y="1953264"/>
          <a:ext cx="11636679" cy="42367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618805"/>
                <a:gridCol w="3019439"/>
                <a:gridCol w="2839690"/>
                <a:gridCol w="1716769"/>
                <a:gridCol w="1485829"/>
                <a:gridCol w="19561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ru-RU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Адрес объекта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имущества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Период приватизации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Площадь объекта, кв.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Балансовая стоимость, руб.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Пономарева, 33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Нежилые помещения первого этажа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65,2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290 875,50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Николаевой-Терешковой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Нежилые помещения поз. 16-23, 1 этажа в жилом доме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 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76,3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350 980,00</a:t>
                      </a:r>
                      <a:endParaRPr lang="ru-RU" sz="3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</a:tr>
              <a:tr h="370840">
                <a:tc gridSpan="4">
                  <a:txBody>
                    <a:bodyPr/>
                    <a:lstStyle/>
                    <a:p>
                      <a:r>
                        <a:rPr lang="ru-RU" sz="3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3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141,5</a:t>
                      </a:r>
                      <a:endParaRPr lang="ru-RU" sz="3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641 855,50</a:t>
                      </a:r>
                      <a:endParaRPr lang="ru-RU" sz="3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5350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781" y="429517"/>
            <a:ext cx="11285950" cy="5949834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810260" algn="l"/>
              </a:tabLs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3.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810260" algn="l"/>
              </a:tabLs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Рассмотрение основных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направлений бюджетной и налоговой политики на 2015 год и плановый период 2016-2017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годов </a:t>
            </a:r>
            <a:r>
              <a:rPr 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(постановление от 10.09.2014 № 2219) </a:t>
            </a:r>
            <a:endParaRPr lang="ru-RU" sz="3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Aft>
                <a:spcPts val="1000"/>
              </a:spcAft>
              <a:tabLst>
                <a:tab pos="810260" algn="l"/>
              </a:tabLst>
            </a:pPr>
            <a:endParaRPr lang="ru-RU" sz="36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Aft>
                <a:spcPts val="1000"/>
              </a:spcAft>
              <a:tabLst>
                <a:tab pos="810260" algn="l"/>
              </a:tabLst>
            </a:pPr>
            <a:r>
              <a:rPr lang="ru-RU" sz="3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заместитель руководителя Департамента финансов администрации Петропавловск-Камчатского городского округа – 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Слепченко Ирина Павловна.</a:t>
            </a:r>
            <a:endParaRPr lang="ru-RU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5958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5884" y="416687"/>
            <a:ext cx="10058401" cy="59400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just"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основных направлений бюджетной и налоговой политики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</a:p>
          <a:p>
            <a:pPr marL="914400" lvl="1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описание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условий,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применяемых для составления проекта бюджета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городского округа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</a:p>
          <a:p>
            <a:pPr marL="914400" lvl="1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основных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подходов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формированию проекта бюджета  городского округа;</a:t>
            </a:r>
          </a:p>
          <a:p>
            <a:pPr marL="914400" lvl="1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общего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порядка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разработки основных характеристик и прогнозируемых параметров бюджета городского округа, </a:t>
            </a:r>
            <a:endParaRPr lang="ru-RU" sz="3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lvl="1" indent="-457200" algn="just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обеспечение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прозрачности и открытости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бюджетного планирования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1" algn="just">
              <a:spcAft>
                <a:spcPts val="0"/>
              </a:spcAft>
            </a:pP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726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9596609"/>
              </p:ext>
            </p:extLst>
          </p:nvPr>
        </p:nvGraphicFramePr>
        <p:xfrm>
          <a:off x="115518" y="343885"/>
          <a:ext cx="11846838" cy="6244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540701" y="3331923"/>
            <a:ext cx="4434214" cy="2755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507288" y="3319397"/>
            <a:ext cx="2492679" cy="3131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999967" y="3319397"/>
            <a:ext cx="0" cy="3131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999967" y="3331923"/>
            <a:ext cx="2590696" cy="2880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974915" y="3319397"/>
            <a:ext cx="4860099" cy="3131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2636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064" y="375161"/>
            <a:ext cx="8100166" cy="28007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 </a:t>
            </a:r>
            <a:endParaRPr lang="ru-RU" sz="22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области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доходов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бюджета городского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округа: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обеспечение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реалистичности планирования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доходов бюджета городского округа,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доходного потенциала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городского округа 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уровня собственных доходов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за счет максимально эффективного 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и управления муниципальным имуществом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29412" y="3800450"/>
            <a:ext cx="7757788" cy="2677656"/>
          </a:xfrm>
          <a:prstGeom prst="rect">
            <a:avLst/>
          </a:prstGeom>
          <a:solidFill>
            <a:srgbClr val="FFFFCC"/>
          </a:solidFill>
          <a:ln>
            <a:solidFill>
              <a:srgbClr val="FFFFCC"/>
            </a:solidFill>
          </a:ln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  <a:tabLst>
                <a:tab pos="180340" algn="l"/>
              </a:tabLs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 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  <a:tabLst>
                <a:tab pos="180340" algn="l"/>
              </a:tabLs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области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 расходов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бюджета:</a:t>
            </a:r>
          </a:p>
          <a:p>
            <a:pPr marL="342900" lvl="0" indent="-342900" algn="just">
              <a:spcAft>
                <a:spcPts val="0"/>
              </a:spcAft>
              <a:buFontTx/>
              <a:buChar char="-"/>
              <a:tabLst>
                <a:tab pos="18034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дефицита бюджета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округа;</a:t>
            </a:r>
          </a:p>
          <a:p>
            <a:pPr marL="342900" lvl="0" indent="-342900" algn="just">
              <a:spcAft>
                <a:spcPts val="0"/>
              </a:spcAft>
              <a:buFontTx/>
              <a:buChar char="-"/>
              <a:tabLst>
                <a:tab pos="180340" algn="l"/>
              </a:tabLs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долга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округа.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215" y="3531720"/>
            <a:ext cx="3101850" cy="3069497"/>
          </a:xfrm>
          <a:prstGeom prst="rect">
            <a:avLst/>
          </a:prstGeom>
        </p:spPr>
      </p:pic>
      <p:grpSp>
        <p:nvGrpSpPr>
          <p:cNvPr id="7" name="Group 4"/>
          <p:cNvGrpSpPr>
            <a:grpSpLocks noChangeAspect="1"/>
          </p:cNvGrpSpPr>
          <p:nvPr/>
        </p:nvGrpSpPr>
        <p:grpSpPr bwMode="auto">
          <a:xfrm>
            <a:off x="8566150" y="0"/>
            <a:ext cx="3101975" cy="3019425"/>
            <a:chOff x="5396" y="0"/>
            <a:chExt cx="1954" cy="1902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96" y="0"/>
              <a:ext cx="1954" cy="19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6" y="0"/>
              <a:ext cx="1962" cy="19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478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625" y="257073"/>
            <a:ext cx="11649205" cy="6063198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/>
            <a:r>
              <a:rPr lang="ru-RU" sz="36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1.1. Рассмотрение итогов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социально-экономического развития Петропавловск-Камчатского городского округа за 6 месяцев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и ожидаемые итоги социально-экономического развития Петропавловск-Камчатского городского округа за 2014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1.2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Рассмотрение основных параметров прогноза социально-экономического развития Петропавловск-Камчатского городского округа на 2015 год и плановый период 2016-2017 годы</a:t>
            </a:r>
          </a:p>
          <a:p>
            <a:pPr lvl="0"/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начальник Управления экономики администрации Петропавловск-Камчатского </a:t>
            </a:r>
          </a:p>
          <a:p>
            <a:pPr algn="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–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Ющенко Нина Витальевна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E88AD-9908-4BD4-9D86-467C311DCA19}" type="slidenum">
              <a:rPr lang="en-US" smtClean="0"/>
              <a:t>2</a:t>
            </a:fld>
            <a:fld id="{50C0AA04-553C-4CEE-B6D5-6EC7088499A4}" type="slidenum">
              <a:rPr lang="en-US" smtClean="0"/>
              <a:t>2</a:t>
            </a:fld>
            <a:fld id="{8DBF3D51-6D5A-4738-B782-C3D076D4F18C}" type="slidenum">
              <a:rPr lang="en-US" smtClean="0"/>
              <a:t>2</a:t>
            </a:fld>
            <a:fld id="{1D9C2559-C83E-45F3-BD71-63C8B166B991}" type="slidenum">
              <a:rPr lang="en-US" smtClean="0"/>
              <a:t>2</a:t>
            </a:fld>
            <a:fld id="{B46280F5-E593-4531-B69E-78406177561B}" type="slidenum">
              <a:rPr lang="en-US" smtClean="0"/>
              <a:t>2</a:t>
            </a:fld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452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5675" y="1025087"/>
            <a:ext cx="11386159" cy="544764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180340" algn="l"/>
              </a:tabLst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первый план выходит решение задачи 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  <a:tabLst>
                <a:tab pos="180340" algn="l"/>
              </a:tabLst>
            </a:pP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  <a:tabLst>
                <a:tab pos="180340" algn="l"/>
              </a:tabLst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бюджета городского округа и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переориентации в рамках существующих бюджетных правил и ограничений</a:t>
            </a:r>
            <a:endParaRPr lang="ru-RU" sz="48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566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066" y="96023"/>
            <a:ext cx="1156987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расходов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бюджета городского округа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принципа адресности и нуждаемости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при оказании социальной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поддержки;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погашение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долговых обязательств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городского округа;</a:t>
            </a:r>
          </a:p>
          <a:p>
            <a:pPr marL="457200" indent="-457200" algn="just">
              <a:spcAft>
                <a:spcPts val="0"/>
              </a:spcAft>
              <a:buFont typeface="Wingdings" pitchFamily="2" charset="2"/>
              <a:buChar char="v"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инфраструктуры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городского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округа (в том числе содержание дорог).</a:t>
            </a:r>
          </a:p>
          <a:p>
            <a:pPr indent="450215" algn="just"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Первоочередные расходы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 городского округа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 начислениями);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 социальной поддержки населения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округа; 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коммунальных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indent="-457200">
              <a:buFont typeface="Wingdings" pitchFamily="2" charset="2"/>
              <a:buChar char="v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погашение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долговых обязательств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городского округа 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процентных платежей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обслуживанию муниципального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долга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515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779" y="141418"/>
            <a:ext cx="11398685" cy="6600268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4.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ru-RU" sz="2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Согласование </a:t>
            </a:r>
            <a:r>
              <a:rPr lang="ru-RU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предложений о порядке индексации заработной платы работников органов местного самоуправления, 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замещающих муниципальные должности и должности муниципальной службы, должностных окладов лиц, замещающих муниципальные должности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размеры должностных окладов муниципальных служащих Петропавловск-Камчатского городского </a:t>
            </a:r>
            <a:r>
              <a:rPr lang="ru-RU" sz="2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с </a:t>
            </a:r>
            <a:r>
              <a:rPr lang="ru-RU" sz="2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01 октября 2015 года на 5 процентов 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(основание пункт 1 протокола заседания Бюджетной комиссии при Правительстве Камчатского края </a:t>
            </a: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от </a:t>
            </a:r>
            <a:r>
              <a:rPr lang="ru-RU" sz="2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25.08.2014 № 2</a:t>
            </a:r>
            <a:r>
              <a:rPr lang="ru-RU" sz="2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Докладчик: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заместитель руководителя Департамента финансов администрации Петропавловск-Камчатского городского округа –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Слепченко Ирина Павловна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6188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990" y="492147"/>
            <a:ext cx="11298476" cy="6031651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3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</a:t>
            </a:r>
            <a:r>
              <a:rPr lang="ru-RU" sz="31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endParaRPr lang="ru-RU" sz="31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31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Рассмотрение 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согласование </a:t>
            </a:r>
            <a:r>
              <a:rPr lang="ru-RU" sz="31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основных характеристик бюджета городского округа </a:t>
            </a:r>
            <a:r>
              <a:rPr lang="ru-RU" sz="3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2015-2017 годы: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доходов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расходов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размера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бюджетного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дефицита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программ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заимствований, муниципальных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гарантий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верхнего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предела муниципального внутреннего 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долга</a:t>
            </a:r>
            <a:endParaRPr lang="ru-RU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заместитель руководителя Департамента финансов администрации Петропавловск-Камчатского городского округа –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Слепченко Ирина Павловна.</a:t>
            </a:r>
            <a:endParaRPr lang="ru-RU" sz="2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6817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411" y="246346"/>
            <a:ext cx="11536471" cy="13208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бюджета городского округа на 2015-2017 годы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рублей)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4179519"/>
              </p:ext>
            </p:extLst>
          </p:nvPr>
        </p:nvGraphicFramePr>
        <p:xfrm>
          <a:off x="250523" y="1701453"/>
          <a:ext cx="11624150" cy="48372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083482"/>
                <a:gridCol w="1903957"/>
                <a:gridCol w="1841326"/>
                <a:gridCol w="1954060"/>
                <a:gridCol w="1841325"/>
              </a:tblGrid>
              <a:tr h="416256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450063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Доходы-всего: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11 775,6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10 618,0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11 069,4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10 842,9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619101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</a:t>
                      </a:r>
                      <a:r>
                        <a:rPr lang="ru-RU" sz="2800" b="1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</a:t>
                      </a:r>
                      <a:r>
                        <a:rPr lang="ru-RU" sz="28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неналоговые доходы</a:t>
                      </a:r>
                      <a:endParaRPr lang="ru-RU" sz="2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4 217,8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4 424,5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4 629,2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4 833,6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377175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к предыдущему году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104,9%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104,6%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104,4%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416256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i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перечисления</a:t>
                      </a:r>
                      <a:endParaRPr lang="ru-RU" sz="28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7 562,1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6 193,3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6 440,0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6 009,1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483871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к предыдущему году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81,9%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104,0%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93,3%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450063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Расходы-всего: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12 294,4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10 968,0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11 219,4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10 992,9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483871">
                <a:tc>
                  <a:txBody>
                    <a:bodyPr/>
                    <a:lstStyle/>
                    <a:p>
                      <a:pPr algn="r" fontAlgn="t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 роста к предыдущему году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89,2%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102,3%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98,0%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  <a:tr h="450063">
                <a:tc>
                  <a:txBody>
                    <a:bodyPr/>
                    <a:lstStyle/>
                    <a:p>
                      <a:pPr algn="l" fontAlgn="b"/>
                      <a:r>
                        <a:rPr lang="ru-RU" sz="2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Бюджетный</a:t>
                      </a:r>
                      <a:r>
                        <a:rPr lang="ru-RU" sz="28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</a:t>
                      </a:r>
                      <a:r>
                        <a:rPr lang="ru-RU" sz="2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ефицит</a:t>
                      </a:r>
                      <a:endParaRPr lang="ru-RU" sz="2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-518,8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-350,0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-150,0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2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-150,0</a:t>
                      </a:r>
                    </a:p>
                  </a:txBody>
                  <a:tcPr marL="9525" marR="9525" marT="9525" marB="0" anchor="b">
                    <a:solidFill>
                      <a:srgbClr val="F0FBFE"/>
                    </a:solidFill>
                  </a:tcPr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1020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663" y="350807"/>
            <a:ext cx="11413513" cy="11329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характеристики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бюджета городского округа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2015-2017 годы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млрд.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6275486"/>
              </p:ext>
            </p:extLst>
          </p:nvPr>
        </p:nvGraphicFramePr>
        <p:xfrm>
          <a:off x="335663" y="1621766"/>
          <a:ext cx="11413512" cy="4784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18365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5781" y="183715"/>
            <a:ext cx="11586575" cy="880997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программах муниципальных заимствований, муниципальных гарантий и верхнем пределе  муниципального долга в 2015-2017 годах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рублей)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8453490"/>
              </p:ext>
            </p:extLst>
          </p:nvPr>
        </p:nvGraphicFramePr>
        <p:xfrm>
          <a:off x="377238" y="1215023"/>
          <a:ext cx="11560065" cy="5314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12013"/>
                <a:gridCol w="3461028"/>
                <a:gridCol w="1853853"/>
                <a:gridCol w="1903956"/>
                <a:gridCol w="2029215"/>
              </a:tblGrid>
              <a:tr h="82991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Кредиты 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Муниципальные гарантии</a:t>
                      </a:r>
                      <a:endParaRPr lang="ru-RU" sz="18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объем муниципального </a:t>
                      </a:r>
                      <a:r>
                        <a:rPr lang="ru-RU" sz="1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долга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Сальдо на 01.01.2014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1 915,0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14,1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1 929,1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год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привлечение/предоставление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2 400,0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2 070,0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7,4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2 077,4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Сальдо на 01.01.2015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2 245,0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2 251,7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привлечение/предоставление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2 038,3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0,0</a:t>
                      </a:r>
                      <a:endParaRPr lang="ru-RU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2 038,3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1 758,3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6,7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1 765,0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Сальдо на 01.01.2016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2 525,0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2 525,0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 год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привлечение/предоставление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Сальдо на 01.01.2017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2 625,0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2 625,0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привлечение/предоставление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2 100,0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погашение</a:t>
                      </a:r>
                      <a:endParaRPr lang="ru-RU" sz="2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  <a:r>
                        <a:rPr lang="ru-RU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  <a:endParaRPr lang="ru-RU" sz="2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2 000,0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  <a:tr h="34373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Сальдо на </a:t>
                      </a:r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01.01.2018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2 725,0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2 725,0</a:t>
                      </a:r>
                    </a:p>
                  </a:txBody>
                  <a:tcPr marL="9525" marR="9525" marT="9525" marB="0" anchor="b"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5715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51" y="296450"/>
            <a:ext cx="11536471" cy="1320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объеме привлечения и погашения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кредитных ресурсов в 2015-2017 годах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рублей)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27</a:t>
            </a:fld>
            <a:endParaRPr lang="en-US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98409350"/>
              </p:ext>
            </p:extLst>
          </p:nvPr>
        </p:nvGraphicFramePr>
        <p:xfrm>
          <a:off x="677862" y="1617250"/>
          <a:ext cx="11171759" cy="50340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054051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573" y="321502"/>
            <a:ext cx="11586575" cy="1043835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характеризующие объем муниципального долга и бюджетного дефицита на 2015-2017 годы 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013684"/>
              </p:ext>
            </p:extLst>
          </p:nvPr>
        </p:nvGraphicFramePr>
        <p:xfrm>
          <a:off x="276225" y="1465548"/>
          <a:ext cx="11585574" cy="498274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170515"/>
                <a:gridCol w="1565753"/>
                <a:gridCol w="1640910"/>
                <a:gridCol w="1553227"/>
                <a:gridCol w="1365337"/>
                <a:gridCol w="1289832"/>
              </a:tblGrid>
              <a:tr h="22546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ед. измерения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</a:t>
                      </a:r>
                      <a:b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план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8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66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129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2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Бюджетный дефицит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518,8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12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12,7%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129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ru-RU" sz="2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Бюджетный дефицит (без учета остатков)</a:t>
                      </a:r>
                      <a:endParaRPr lang="ru-RU" sz="2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330,0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280,0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12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6,6%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12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2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муниципального долга</a:t>
                      </a:r>
                      <a:endParaRPr lang="ru-RU" sz="2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2 251,7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2 525,0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2 625,0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2 725,0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011021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муниципального долга в % к </a:t>
                      </a:r>
                      <a:r>
                        <a:rPr lang="ru-RU" sz="21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предельному объему муниципального долга</a:t>
                      </a:r>
                      <a:endParaRPr lang="ru-RU" sz="21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55,2%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59,1%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58,5%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58,1%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344719">
                <a:tc>
                  <a:txBody>
                    <a:bodyPr/>
                    <a:lstStyle/>
                    <a:p>
                      <a:pPr algn="l" fontAlgn="b"/>
                      <a:r>
                        <a:rPr lang="ru-RU" sz="2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Превышение объема муниципального долга </a:t>
                      </a:r>
                      <a:r>
                        <a:rPr lang="ru-RU" sz="2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 безопасным уровнем муниципального долга (50 %)</a:t>
                      </a:r>
                      <a:endParaRPr lang="ru-RU" sz="2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0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</a:t>
                      </a:r>
                      <a:r>
                        <a:rPr lang="ru-RU" sz="2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руб.</a:t>
                      </a:r>
                      <a:endParaRPr lang="ru-RU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388,1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381,5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3941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310" y="333555"/>
            <a:ext cx="11473132" cy="701615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муниципального долга в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динамике </a:t>
            </a: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(млн. рублей)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29</a:t>
            </a:fld>
            <a:endParaRPr lang="en-US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7707693"/>
              </p:ext>
            </p:extLst>
          </p:nvPr>
        </p:nvGraphicFramePr>
        <p:xfrm>
          <a:off x="586596" y="1211682"/>
          <a:ext cx="11248846" cy="5344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231427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950613"/>
              </p:ext>
            </p:extLst>
          </p:nvPr>
        </p:nvGraphicFramePr>
        <p:xfrm>
          <a:off x="212942" y="325676"/>
          <a:ext cx="11611628" cy="6375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9729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310" y="178278"/>
            <a:ext cx="11438627" cy="10639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муниципального долга по отношению к предельному возможному размеру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174488"/>
              </p:ext>
            </p:extLst>
          </p:nvPr>
        </p:nvGraphicFramePr>
        <p:xfrm>
          <a:off x="677862" y="1345722"/>
          <a:ext cx="11157580" cy="5072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01840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8054" y="186677"/>
            <a:ext cx="11169041" cy="6201698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29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sz="29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endParaRPr lang="ru-RU" sz="29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.1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Рассмотрение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согласование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уточненного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сводного перечня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муниципальных программ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 учетом объемов финансирования по муниципальным программам,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заказчиком и исполнителем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мероприятий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которых является Департамент социального развития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Управление культуры, спорта и молодежной политики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подпункт 1 пункта 6.3 протокола заседания Бюджетной комиссии от 24.07.2014 №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</a:t>
            </a:r>
          </a:p>
          <a:p>
            <a:pPr lvl="0" algn="r">
              <a:spcAft>
                <a:spcPts val="0"/>
              </a:spcAft>
            </a:pPr>
            <a:endParaRPr lang="ru-RU" sz="28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spcAft>
                <a:spcPts val="0"/>
              </a:spcAft>
            </a:pP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начальник Управления экономики </a:t>
            </a:r>
            <a:endParaRPr lang="ru-RU" sz="28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администрации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Петропавловск-Камчатского городского округа – </a:t>
            </a:r>
            <a:r>
              <a:rPr lang="ru-RU" sz="28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Ющенко Нина Витальевна</a:t>
            </a:r>
            <a:r>
              <a:rPr lang="ru-RU" sz="2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4646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33698093"/>
              </p:ext>
            </p:extLst>
          </p:nvPr>
        </p:nvGraphicFramePr>
        <p:xfrm>
          <a:off x="1030514" y="1561670"/>
          <a:ext cx="9695543" cy="3852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333375" y="5699125"/>
            <a:ext cx="12366625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 роста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включение в муниципальные программы расходов по содержанию органов администрации и подведомственных учреждений</a:t>
            </a: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0" y="0"/>
            <a:ext cx="12192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3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бюджетных ассигнований на  реализацию муниципальных  программ  в период 2012-2017 годов </a:t>
            </a:r>
          </a:p>
          <a:p>
            <a:pPr algn="ctr" eaLnBrk="1" hangingPunct="1"/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(средства бюджета городского округа)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42710038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0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объем бюджетных ассигнований на</a:t>
            </a:r>
            <a:b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муниципальные программы на период 2015 </a:t>
            </a:r>
            <a:r>
              <a:rPr lang="en-US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2017 годов</a:t>
            </a:r>
            <a:b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(средства бюджета городского округа)</a:t>
            </a:r>
            <a:endParaRPr lang="ru-RU" sz="30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13020030"/>
              </p:ext>
            </p:extLst>
          </p:nvPr>
        </p:nvGraphicFramePr>
        <p:xfrm>
          <a:off x="553730" y="1558384"/>
          <a:ext cx="11133054" cy="5042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04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769938" y="125260"/>
            <a:ext cx="10637837" cy="1522565"/>
          </a:xfrm>
        </p:spPr>
        <p:txBody>
          <a:bodyPr/>
          <a:lstStyle/>
          <a:p>
            <a:pPr algn="ctr" eaLnBrk="1" hangingPunct="1"/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Соотношение объема бюджетных ассигнований на </a:t>
            </a:r>
            <a:b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инвестиционные и программные мероприятия в период 2014-2017 годов 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(средства бюджета городского округа) </a:t>
            </a: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20915" y="1727200"/>
          <a:ext cx="10929256" cy="4891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708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93825"/>
          </a:xfrm>
        </p:spPr>
        <p:txBody>
          <a:bodyPr/>
          <a:lstStyle/>
          <a:p>
            <a:pPr algn="ctr" eaLnBrk="1" hangingPunct="1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ассигнования на реализацию муниципальных  программ на 2015 год, в разрезе главных распорядителей бюджетных средств </a:t>
            </a:r>
            <a:b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(средства бюджета городского округа)</a:t>
            </a:r>
            <a:endParaRPr lang="ru-RU" sz="2800" dirty="0" smtClean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412859584"/>
              </p:ext>
            </p:extLst>
          </p:nvPr>
        </p:nvGraphicFramePr>
        <p:xfrm>
          <a:off x="414615" y="1444214"/>
          <a:ext cx="11422743" cy="51808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3200" y="1567543"/>
            <a:ext cx="430887" cy="1204686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15538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5781" y="473576"/>
            <a:ext cx="11373633" cy="6186309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6.2</a:t>
            </a: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Рассмотрение 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согласование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переченя</a:t>
            </a: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инвестиционных объектов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городского округа на 2015-2017 годы с указанием главных распорядителей бюджетных средств и объемов финансирования в соответствии с предельными объемами бюджетных ассигнований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(пункт 6.2 протокола заседания Бюджетной комиссии от 24.07.2014 № 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</a:t>
            </a:r>
          </a:p>
          <a:p>
            <a:pPr lvl="0" algn="r">
              <a:spcAft>
                <a:spcPts val="0"/>
              </a:spcAft>
            </a:pPr>
            <a:endParaRPr lang="ru-RU" sz="36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spcAft>
                <a:spcPts val="0"/>
              </a:spcAft>
            </a:pPr>
            <a:r>
              <a:rPr lang="ru-RU" sz="3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начальник Управления экономики 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администрации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Петропавловск-Камчатского 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городского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3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Ющенко 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Нина Витальевна.</a:t>
            </a:r>
            <a:endParaRPr lang="ru-RU" sz="3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8651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563670" y="325677"/>
            <a:ext cx="11361107" cy="1378602"/>
          </a:xfrm>
          <a:solidFill>
            <a:srgbClr val="FFFFFF"/>
          </a:solidFill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бюджетных ассигнований на осуществление инвестиционных мероприятий в период 2014-2017 годов, по ГРБС</a:t>
            </a:r>
            <a:b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бюджета городского округа) 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dirty="0" smtClean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420914" y="1582057"/>
          <a:ext cx="11306629" cy="48477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6973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0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объемов финансирования капитальных вложений в сферах их осуществления в период 2015-2017 годов</a:t>
            </a:r>
            <a:b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бюджета городского округа)</a:t>
            </a:r>
            <a: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b="1" dirty="0" smtClean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/>
        </p:nvGraphicFramePr>
        <p:xfrm>
          <a:off x="391886" y="1611086"/>
          <a:ext cx="11800113" cy="52469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61938" y="1436688"/>
          <a:ext cx="3675064" cy="682625"/>
        </p:xfrm>
        <a:graphic>
          <a:graphicData uri="http://schemas.openxmlformats.org/drawingml/2006/table">
            <a:tbl>
              <a:tblPr/>
              <a:tblGrid>
                <a:gridCol w="918766"/>
                <a:gridCol w="918766"/>
                <a:gridCol w="918766"/>
                <a:gridCol w="918766"/>
              </a:tblGrid>
              <a:tr h="29549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12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1 900,0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292,6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301,1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256,7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61" name="TextBox 8"/>
          <p:cNvSpPr txBox="1">
            <a:spLocks noChangeArrowheads="1"/>
          </p:cNvSpPr>
          <p:nvPr/>
        </p:nvSpPr>
        <p:spPr bwMode="auto">
          <a:xfrm>
            <a:off x="174625" y="1073150"/>
            <a:ext cx="16113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1351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0" y="187890"/>
            <a:ext cx="12192000" cy="83924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9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капитальных вложений по срокам завершения относительно </a:t>
            </a:r>
            <a:br>
              <a:rPr lang="ru-RU" sz="29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2015 года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 smtClean="0"/>
          </a:p>
        </p:txBody>
      </p:sp>
      <p:graphicFrame>
        <p:nvGraphicFramePr>
          <p:cNvPr id="3" name="Диаграмма 2"/>
          <p:cNvGraphicFramePr>
            <a:graphicFrameLocks/>
          </p:cNvGraphicFramePr>
          <p:nvPr/>
        </p:nvGraphicFramePr>
        <p:xfrm>
          <a:off x="529771" y="947511"/>
          <a:ext cx="11284858" cy="5910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8664575" y="5486400"/>
            <a:ext cx="2946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sz="3000">
                <a:latin typeface="Times New Roman" panose="02020603050405020304" pitchFamily="18" charset="0"/>
                <a:cs typeface="Times New Roman" panose="02020603050405020304" pitchFamily="18" charset="0"/>
              </a:rPr>
              <a:t>- новые объекты</a:t>
            </a:r>
          </a:p>
          <a:p>
            <a:pPr eaLnBrk="1" hangingPunct="1"/>
            <a:endParaRPr lang="ru-RU" sz="3000"/>
          </a:p>
        </p:txBody>
      </p:sp>
    </p:spTree>
    <p:extLst>
      <p:ext uri="{BB962C8B-B14F-4D97-AF65-F5344CB8AC3E}">
        <p14:creationId xmlns:p14="http://schemas.microsoft.com/office/powerpoint/2010/main" val="228760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3036604"/>
              </p:ext>
            </p:extLst>
          </p:nvPr>
        </p:nvGraphicFramePr>
        <p:xfrm>
          <a:off x="308976" y="125260"/>
          <a:ext cx="11440438" cy="6588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84350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729" y="374568"/>
            <a:ext cx="11273423" cy="6321731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7. </a:t>
            </a:r>
            <a:endParaRPr lang="ru-RU" sz="3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.1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Рассмотрение информации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 проделанной работе с ИФНС по г. Петропавловску-Камчатскому по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отмене отдельных льгот по местным налогам, установленным Решениями Городской Думы Петропавловск-Камчатского городского округа (пункт 4.2 протокола Бюджетной комиссии от 24.07.2014 № 2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3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endParaRPr lang="ru-RU" sz="3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Aft>
                <a:spcPts val="0"/>
              </a:spcAft>
              <a:tabLst>
                <a:tab pos="810260" algn="l"/>
              </a:tabLs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заместитель начальника Управления экономики администрации Петропавловск-Камчатского городского округа – </a:t>
            </a: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Сидоренко Юлия Валерьевна.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93952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698" y="126124"/>
            <a:ext cx="11382702" cy="351548"/>
          </a:xfr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Выпадающие доходы бюджета городского округа от предоставления льгот по местным налогам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6254374"/>
              </p:ext>
            </p:extLst>
          </p:nvPr>
        </p:nvGraphicFramePr>
        <p:xfrm>
          <a:off x="199698" y="619140"/>
          <a:ext cx="11756512" cy="609474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6925306"/>
                <a:gridCol w="803970"/>
                <a:gridCol w="1064713"/>
                <a:gridCol w="977030"/>
                <a:gridCol w="1039660"/>
                <a:gridCol w="945833"/>
              </a:tblGrid>
              <a:tr h="0">
                <a:tc rowSpan="2">
                  <a:txBody>
                    <a:bodyPr/>
                    <a:lstStyle/>
                    <a:p>
                      <a:pPr algn="ctr" fontAlgn="t"/>
                      <a:endParaRPr lang="ru-RU" sz="1200" u="none" strike="noStrike" cap="none" spc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</a:t>
                      </a:r>
                      <a:r>
                        <a:rPr lang="ru-RU" sz="12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налогоплательщиков</a:t>
                      </a:r>
                      <a:endParaRPr lang="ru-RU" sz="12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endParaRPr lang="ru-RU" sz="1200" u="none" strike="noStrike" cap="none" spc="0" dirty="0" smtClean="0">
                        <a:ln>
                          <a:noFill/>
                        </a:ln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Решение Городской Думы</a:t>
                      </a:r>
                      <a:endParaRPr lang="ru-RU" sz="12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  <a:endParaRPr lang="ru-RU" sz="14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  <a:endParaRPr lang="ru-RU" sz="14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ru-RU" sz="14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</a:tr>
              <a:tr h="768205">
                <a:tc vMerge="1">
                  <a:txBody>
                    <a:bodyPr/>
                    <a:lstStyle/>
                    <a:p>
                      <a:pPr algn="ctr" fontAlgn="t"/>
                      <a:endParaRPr lang="ru-RU" sz="14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Объем выпадающих доходов, </a:t>
                      </a:r>
                    </a:p>
                    <a:p>
                      <a:pPr algn="ctr" fontAlgn="t"/>
                      <a:r>
                        <a:rPr lang="ru-RU" sz="110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тыс. руб.</a:t>
                      </a:r>
                      <a:endParaRPr lang="ru-RU" sz="11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Доля в общем объеме выпадающих</a:t>
                      </a:r>
                      <a:r>
                        <a:rPr lang="ru-RU" sz="110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доходов, %</a:t>
                      </a:r>
                      <a:endParaRPr lang="ru-RU" sz="11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выпадающих доходов, </a:t>
                      </a:r>
                    </a:p>
                    <a:p>
                      <a:pPr algn="ctr" fontAlgn="t"/>
                      <a:r>
                        <a:rPr lang="ru-RU" sz="11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руб.</a:t>
                      </a:r>
                      <a:endParaRPr lang="ru-RU" sz="11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1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в</a:t>
                      </a:r>
                      <a:r>
                        <a:rPr lang="ru-RU" sz="11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общем объеме выпадающих доходов, %</a:t>
                      </a:r>
                      <a:endParaRPr lang="ru-RU" sz="11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</a:tr>
              <a:tr h="174336">
                <a:tc gridSpan="4">
                  <a:txBody>
                    <a:bodyPr/>
                    <a:lstStyle/>
                    <a:p>
                      <a:pPr algn="ctr" fontAlgn="t">
                        <a:buFont typeface="Wingdings" pitchFamily="2" charset="2"/>
                        <a:buNone/>
                      </a:pPr>
                      <a:r>
                        <a:rPr lang="en-US" sz="1200" b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200" b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имущество физических лиц</a:t>
                      </a:r>
                      <a:endParaRPr lang="ru-RU" sz="12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buFont typeface="Wingdings" pitchFamily="2" charset="2"/>
                        <a:buNone/>
                      </a:pPr>
                      <a:endParaRPr lang="ru-RU" sz="12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Font typeface="Wingdings" pitchFamily="2" charset="2"/>
                        <a:buNone/>
                      </a:pPr>
                      <a:endParaRPr lang="ru-RU" sz="12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</a:tr>
              <a:tr h="152831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инвалиды </a:t>
                      </a:r>
                      <a:r>
                        <a:rPr lang="en-US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</a:t>
                      </a: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 fontAlgn="t"/>
                      <a:r>
                        <a:rPr lang="ru-RU" sz="10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18.11.2010 № 306-нд</a:t>
                      </a:r>
                      <a:endParaRPr lang="ru-RU" sz="1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0" i="1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137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b="0" i="1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родители (законные представители), имеющие детей-инвалидов;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639">
                <a:tc vMerge="1"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82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200" b="0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86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0,0</a:t>
                      </a:r>
                      <a:endParaRPr lang="ru-RU" sz="1200" b="0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47697">
                <a:tc rowSpan="2"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лица, имеющие на иждивении трех и более детей.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4336">
                <a:tc vMerge="1"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130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</a:t>
                      </a:r>
                      <a:endParaRPr lang="ru-RU" sz="1200" b="0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137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0,1</a:t>
                      </a:r>
                      <a:endParaRPr lang="ru-RU" sz="1200" b="0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174336">
                <a:tc gridSpan="4">
                  <a:txBody>
                    <a:bodyPr/>
                    <a:lstStyle/>
                    <a:p>
                      <a:pPr algn="ctr" fontAlgn="t">
                        <a:buFont typeface="Wingdings" pitchFamily="2" charset="2"/>
                        <a:buNone/>
                      </a:pPr>
                      <a:r>
                        <a:rPr lang="en-US" sz="1200" b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1200" b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Земельный налог</a:t>
                      </a:r>
                      <a:endParaRPr lang="ru-RU" sz="12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buFont typeface="Wingdings" pitchFamily="2" charset="2"/>
                        <a:buNone/>
                      </a:pPr>
                      <a:endParaRPr lang="ru-RU" sz="12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>
                        <a:buFont typeface="Wingdings" pitchFamily="2" charset="2"/>
                        <a:buNone/>
                      </a:pPr>
                      <a:endParaRPr lang="ru-RU" sz="120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892531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любых организационно-правовых форм, а также индивидуальные предприниматели, осуществляющие деятельность без образования юридического лица - в отношении земельных участков общего пользования (площади, улицы, проезды, автомобильные дороги местного значения в границах городского округа, набережные, скверы, бульвары, закрытые водоемы, пляжи); парков отдыха и развлечений; полигонов захоронения бытовых отходов, кладбищ, при условии целевого использования земель по профилю осуществляемой ими деятельности;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0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 05.03.2014 № 204-нд </a:t>
                      </a:r>
                    </a:p>
                    <a:p>
                      <a:pPr marL="0" algn="ctr" defTabSz="457200" rtl="0" eaLnBrk="1" fontAlgn="t" latinLnBrk="0" hangingPunct="1"/>
                      <a:r>
                        <a:rPr lang="ru-RU" sz="1000" b="0" i="0" u="none" strike="noStrike" kern="120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 fontAlgn="t"/>
                      <a:r>
                        <a:rPr lang="ru-RU" sz="10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 fontAlgn="t"/>
                      <a:r>
                        <a:rPr lang="ru-RU" sz="10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 fontAlgn="b"/>
                      <a:r>
                        <a:rPr lang="ru-RU" sz="100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i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535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1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206011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органы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местного самоуправления - в отношении земельных участков, используемых для выполнения своих функций;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 18.11.2010 № 305-нд</a:t>
                      </a:r>
                      <a:endParaRPr lang="ru-RU" sz="10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479</a:t>
                      </a:r>
                      <a:endParaRPr lang="ru-RU" sz="120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algn="ctr" defTabSz="457200" rtl="0" eaLnBrk="1" fontAlgn="t" latinLnBrk="0" hangingPunct="1"/>
                      <a:r>
                        <a:rPr lang="ru-RU" sz="1200" u="none" strike="noStrike" kern="120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503</a:t>
                      </a: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t"/>
                      <a:r>
                        <a:rPr lang="ru-RU" sz="1200" i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0,2</a:t>
                      </a: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47353">
                <a:tc rowSpan="2"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вдовы (не вступившие в повторный брак) участников Великой Отечественной войны, ветеранов боевых действий - в отношении земельных участков, не используемых для предпринимательской деятельности;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889">
                <a:tc vMerge="1"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i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i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453897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baseline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пенсионеры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(женщины, достигшие 50 лет, мужчины - 55 лет), получающие пенсии, назначаемые в порядке, установленном пенсионным законодательством Российской Федерации - в отношении земельных участков, не используемых для предпринимательской деятельности;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 19.05.2011</a:t>
                      </a:r>
                      <a:r>
                        <a:rPr lang="ru-RU" sz="1000" b="0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№ 345-нд</a:t>
                      </a:r>
                      <a:endParaRPr lang="ru-RU" sz="10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4 592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i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4 822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1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303364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малообеспеченные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граждане, среднедушевой доход которых ниже величины прожиточного минимума, установленного в Камчатском крае;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 18.11.2010 № 305-нд</a:t>
                      </a:r>
                      <a:endParaRPr lang="ru-RU" sz="10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i="1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1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2,3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299021">
                <a:tc>
                  <a:txBody>
                    <a:bodyPr/>
                    <a:lstStyle/>
                    <a:p>
                      <a:pPr algn="l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общественные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объединения пожарной охраны, зарегистрированные в установленном законодательством порядке;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 30.10.2013 № 134-нд</a:t>
                      </a:r>
                      <a:endParaRPr lang="ru-RU" sz="10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1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0" i="1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346374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земельные участки, приобретенные (предоставленные) для личного подсобного хозяйства, садоводства, огородничества или животноводства, а также дачного хозяйства;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t"/>
                      <a:r>
                        <a:rPr lang="ru-RU" sz="1000" b="0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18.11.2010 № 305-нд</a:t>
                      </a:r>
                      <a:endParaRPr lang="ru-RU" sz="10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303364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земельные участки, предоставленные для строительства и эксплуатации объектов физической культуры и спорта, дошкольного образования;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1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181 781</a:t>
                      </a:r>
                      <a:endParaRPr lang="ru-RU" sz="1200" b="1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1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96,8</a:t>
                      </a:r>
                      <a:endParaRPr lang="ru-RU" sz="1200" b="1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1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199 959</a:t>
                      </a:r>
                      <a:endParaRPr lang="ru-RU" sz="1200" b="1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1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97,0</a:t>
                      </a:r>
                      <a:endParaRPr lang="ru-RU" sz="1200" b="1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4336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земельные участки, предоставленные для строительства многоквартирных домов;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346374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Char char="ü"/>
                      </a:pP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50" u="none" strike="noStrike" cap="none" spc="0" dirty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земельные участки, приобретенные (предоставленные) для индивидуального жилищного строительства многодетным </a:t>
                      </a:r>
                      <a:r>
                        <a:rPr lang="ru-RU" sz="1050" u="none" strike="noStrike" cap="none" spc="0" dirty="0" smtClean="0">
                          <a:ln>
                            <a:noFill/>
                          </a:ln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семьям</a:t>
                      </a:r>
                      <a:endParaRPr lang="ru-RU" sz="105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 27.12.2012 № 15-нд</a:t>
                      </a:r>
                      <a:endParaRPr lang="ru-RU" sz="10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t"/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t"/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t"/>
                      <a:endParaRPr lang="ru-RU" sz="1200" b="0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0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endParaRPr lang="ru-RU" sz="1200" b="0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 fontAlgn="t"/>
                      <a:endParaRPr lang="ru-RU" sz="1200" b="0" i="1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rgbClr val="F0FBFE"/>
                    </a:solidFill>
                  </a:tcPr>
                </a:tc>
              </a:tr>
              <a:tr h="260355">
                <a:tc>
                  <a:txBody>
                    <a:bodyPr/>
                    <a:lstStyle/>
                    <a:p>
                      <a:pPr algn="just" fontAlgn="t">
                        <a:buFont typeface="Wingdings" pitchFamily="2" charset="2"/>
                        <a:buNone/>
                      </a:pPr>
                      <a:r>
                        <a:rPr lang="ru-RU" sz="1050" b="1" i="0" u="none" strike="noStrike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050" b="1" i="0" u="none" strike="noStrike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1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187 697</a:t>
                      </a:r>
                      <a:endParaRPr lang="ru-RU" sz="1200" b="1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1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  <a:endParaRPr lang="ru-RU" sz="1200" b="1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1" i="0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206 182</a:t>
                      </a:r>
                      <a:endParaRPr lang="ru-RU" sz="1200" b="1" i="0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fontAlgn="t" latinLnBrk="0" hangingPunct="1"/>
                      <a:r>
                        <a:rPr lang="ru-RU" sz="1200" b="1" i="1" u="none" strike="noStrike" kern="120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100</a:t>
                      </a:r>
                      <a:endParaRPr lang="ru-RU" sz="1200" b="1" i="1" u="none" strike="noStrike" kern="120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2443" marR="2443" marT="2443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337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307" y="373487"/>
            <a:ext cx="11477767" cy="97879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выпадающих доходов от предоставления льгот по уплате местных налогов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886033"/>
              </p:ext>
            </p:extLst>
          </p:nvPr>
        </p:nvGraphicFramePr>
        <p:xfrm>
          <a:off x="677863" y="1674254"/>
          <a:ext cx="10252896" cy="43677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9311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8619" y="365927"/>
            <a:ext cx="11185743" cy="5162439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540385" algn="l"/>
              </a:tabLs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.2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Рассмотрение предложений по внесению изменений в муниципальные правовые акты о местных налогах и сборах, установлении льгот по местным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налогам в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бюджет городского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округа</a:t>
            </a:r>
          </a:p>
          <a:p>
            <a:pPr indent="450215" algn="just">
              <a:lnSpc>
                <a:spcPct val="115000"/>
              </a:lnSpc>
              <a:spcAft>
                <a:spcPts val="1000"/>
              </a:spcAft>
              <a:tabLst>
                <a:tab pos="540385" algn="l"/>
              </a:tabLst>
            </a:pPr>
            <a:endParaRPr lang="ru-RU" sz="32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lnSpc>
                <a:spcPct val="115000"/>
              </a:lnSpc>
              <a:spcAft>
                <a:spcPts val="1000"/>
              </a:spcAft>
              <a:tabLst>
                <a:tab pos="540385" algn="l"/>
              </a:tabLs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заместитель начальника Управления экономики администрации Петропавловск-Камчатского городского округа – </a:t>
            </a:r>
            <a:r>
              <a:rPr lang="ru-RU" sz="3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Сидоренко Юлия Валерьевна.</a:t>
            </a: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60282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1145" y="152401"/>
            <a:ext cx="11042141" cy="6705600"/>
          </a:xfrm>
        </p:spPr>
        <p:txBody>
          <a:bodyPr>
            <a:normAutofit/>
          </a:bodyPr>
          <a:lstStyle/>
          <a:p>
            <a:pPr indent="358775"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 главных администраторов доходов бюджета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отмене льгот по местным налогам с 01.01.2015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Департамент социального развития, Управление культуры, спорта </a:t>
            </a:r>
            <a:r>
              <a:rPr lang="ru-RU" sz="3000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молодежной политики </a:t>
            </a: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отменить </a:t>
            </a:r>
            <a:r>
              <a:rPr lang="ru-RU" sz="3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льготы по уплате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земельного налога </a:t>
            </a:r>
            <a:r>
              <a:rPr lang="ru-RU" sz="3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отношении налогоплательщиков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любых организационно-правовых форм</a:t>
            </a:r>
            <a:r>
              <a:rPr lang="ru-RU" sz="30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также индивидуальных предпринимателей, осуществляющих деятельность без образования юридического лица –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отношении земельных участков общего пользования;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2)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по управлению имуществом,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Административно-контрольное управление </a:t>
            </a:r>
            <a:r>
              <a:rPr lang="ru-RU" sz="3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отменить </a:t>
            </a:r>
            <a:r>
              <a:rPr lang="ru-RU" sz="30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льготы по уплате земельного налога всем категориям юридических лиц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4002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6198" y="346842"/>
            <a:ext cx="10943140" cy="633773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Предложения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главных администраторов доходов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установлению льгот по местным налогам с 01.01.2015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Департамент социального развития – установить льготу 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уплату земельного налога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общеобразовательными учреждениями 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(2014  году  необходимо 34,1 млн. рублей);</a:t>
            </a:r>
          </a:p>
          <a:p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Комитет городского хозяйства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установить</a:t>
            </a:r>
            <a:r>
              <a:rPr lang="ru-RU" sz="3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муниципальных учреждений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финансируемых из бюджета городского округа, в том числе для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общеобразовательных учреждений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льготу</a:t>
            </a:r>
            <a:r>
              <a:rPr lang="ru-RU" sz="3200" i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уплате земельного налога.</a:t>
            </a:r>
            <a:endParaRPr lang="ru-RU" sz="32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9908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1885" y="1088570"/>
            <a:ext cx="113755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Предложения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от главных администраторов доходов бюджета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сохранению льгот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местным налогам с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01.01.2015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городского  хозяйства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– с</a:t>
            </a:r>
            <a:r>
              <a:rPr lang="ru-RU" sz="3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охранить </a:t>
            </a:r>
            <a:r>
              <a:rPr lang="ru-RU" sz="3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льготу по оплате земельного налога по дошкольным образовательным учреждениям.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546997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0330" y="384420"/>
            <a:ext cx="11298621" cy="6211613"/>
          </a:xfrm>
          <a:solidFill>
            <a:srgbClr val="F0FBFE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налоговой политики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2015 год и плановый период 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 и 2017 годов Российской Федерации:</a:t>
            </a:r>
          </a:p>
          <a:p>
            <a:pPr algn="just"/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«Возможности установления налоговых льгот как на федеральном, так и на региональном уровне исчерпаны.» (</a:t>
            </a:r>
            <a:r>
              <a:rPr lang="ru-RU" sz="22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А.Силуанов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министр финансов Российской Федерации)</a:t>
            </a:r>
          </a:p>
          <a:p>
            <a:pPr algn="just"/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«Основные направления налоговой политики в качестве 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 по обеспечению бюджетной устойчивости бюджетов 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регионов содержат идею 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отмене всех налоговых льгот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r>
              <a:rPr lang="ru-RU" sz="2200" i="1" dirty="0" smtClean="0">
                <a:solidFill>
                  <a:schemeClr val="tx1"/>
                </a:solidFill>
              </a:rPr>
              <a:t> (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 Голикова - председатель Счетной палаты Российской Федерации)</a:t>
            </a:r>
            <a:endParaRPr lang="ru-RU" sz="2200" i="1" dirty="0" smtClean="0">
              <a:solidFill>
                <a:schemeClr val="tx1"/>
              </a:solidFill>
            </a:endParaRP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Основные направления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бюджетной политики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2015 год и на плановый период 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2016 и 2017 годов:</a:t>
            </a:r>
          </a:p>
          <a:p>
            <a:pPr algn="just"/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«Планируется 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сократить масштабы и перечень льгот</a:t>
            </a:r>
            <a:r>
              <a:rPr lang="ru-RU" sz="22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предоставляемых в соответствии с федеральным законодательством, в отношении налогов и сборов, зачисляемых полностью или частично в бюджеты субъектов Российской Федерации и местные бюджеты.»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9159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7713" y="293913"/>
            <a:ext cx="11974287" cy="7478970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Бюджетный кодекс Российской Федерации:</a:t>
            </a:r>
          </a:p>
          <a:p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Статья 32. Принцип полноты отражения доходов, расходов и источников финансирования дефицитов бюджетов. 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Принцип полноты отражения доходов, расходов и источников финансирования дефицитов бюджетов означает, что все доходы, расходы и источники финансирования дефицитов бюджетов в обязательном порядке и в полном объеме отражаются в соответствующих бюджетах.</a:t>
            </a:r>
          </a:p>
          <a:p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Статья 37. Принцип достоверности бюджета. 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Принцип достоверности бюджета означает надежность показателей прогноза социально-экономического развития соответствующей территории и реалистичность расчета доходов и расходов бюджета.</a:t>
            </a:r>
            <a:endParaRPr lang="en-US" sz="2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направления бюджетной и налоговой политики </a:t>
            </a:r>
            <a:r>
              <a:rPr lang="ru-RU" sz="2100" b="1" i="1" dirty="0" err="1" smtClean="0">
                <a:latin typeface="Times New Roman" pitchFamily="18" charset="0"/>
                <a:cs typeface="Times New Roman" pitchFamily="18" charset="0"/>
              </a:rPr>
              <a:t>Петропавловск-Камчатского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 городского округа  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на 2015-2017 годы</a:t>
            </a:r>
          </a:p>
          <a:p>
            <a:pPr algn="ctr"/>
            <a:endParaRPr lang="ru-RU" sz="21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Приоритетными направлениями налоговой политики городского округа 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в 2015-2016 годах является обеспечение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реалистичности планирования доходов 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бюджета городского округа,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увеличение доходного потенциала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 бюджета городского округа и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повышение уровня собственных доходов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+mj-lt"/>
              <a:buAutoNum type="arabicPeriod"/>
            </a:pPr>
            <a:endParaRPr lang="ru-RU" sz="2100" i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Осуществление мероприятий по анализу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целесообразности предоставления и сокращению перечня льгот по местным налогам и сборам. </a:t>
            </a:r>
            <a:endParaRPr lang="en-US" sz="21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1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2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02522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3378" y="346842"/>
            <a:ext cx="10931191" cy="621161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Учитывая основные направления налоговой, бюджетной политики на 2015 год и плановый период 2016 и  2017 годов РФ и нормы Бюджетного кодекса РФ:</a:t>
            </a:r>
          </a:p>
          <a:p>
            <a:r>
              <a:rPr lang="ru-RU" sz="3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введение новых льгот по уплате местных налогов </a:t>
            </a:r>
            <a:r>
              <a:rPr lang="ru-RU" sz="3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нецелесообразно</a:t>
            </a:r>
            <a:r>
              <a:rPr lang="ru-RU" sz="3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предлагаем рассмотреть вопрос </a:t>
            </a:r>
            <a:r>
              <a:rPr lang="ru-RU" sz="3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отмене с 01.01.2015 года льгот по уплате земельного налога </a:t>
            </a:r>
            <a:r>
              <a:rPr lang="ru-RU" sz="3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всем категориям юридических лиц.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8857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578064919"/>
              </p:ext>
            </p:extLst>
          </p:nvPr>
        </p:nvGraphicFramePr>
        <p:xfrm>
          <a:off x="388305" y="194153"/>
          <a:ext cx="11361109" cy="65886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3" name="Прямоугольник 4"/>
          <p:cNvSpPr>
            <a:spLocks noChangeArrowheads="1"/>
          </p:cNvSpPr>
          <p:nvPr/>
        </p:nvSpPr>
        <p:spPr bwMode="auto">
          <a:xfrm>
            <a:off x="776614" y="554277"/>
            <a:ext cx="99832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объёма промышленного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производства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(млн рублей)</a:t>
            </a: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21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8515" y="387094"/>
            <a:ext cx="11273424" cy="5702074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540385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8. </a:t>
            </a:r>
            <a:endParaRPr lang="ru-RU" sz="3600" b="1" dirty="0" smtClean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540385" algn="l"/>
              </a:tabLst>
            </a:pP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Информация 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пункту 8.1 протокола заседания Бюджетной комиссии от 24.07.2014 № </a:t>
            </a:r>
            <a:r>
              <a:rPr lang="ru-RU" sz="3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sz="3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1000"/>
              </a:spcAft>
            </a:pPr>
            <a:endParaRPr lang="ru-RU" sz="36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lnSpc>
                <a:spcPct val="115000"/>
              </a:lnSpc>
              <a:spcAft>
                <a:spcPts val="1000"/>
              </a:spcAft>
            </a:pPr>
            <a:endParaRPr lang="ru-RU" sz="36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r">
              <a:lnSpc>
                <a:spcPct val="115000"/>
              </a:lnSpc>
              <a:spcAft>
                <a:spcPts val="1000"/>
              </a:spcAft>
            </a:pPr>
            <a:r>
              <a:rPr lang="ru-RU" sz="3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заместитель руководителя Департамента финансов администрации Петропавловск-Камчатского городского округа – 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Слепченко Ирина Павловна.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71993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51</a:t>
            </a:fld>
            <a:endParaRPr lang="en-US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6488679"/>
              </p:ext>
            </p:extLst>
          </p:nvPr>
        </p:nvGraphicFramePr>
        <p:xfrm>
          <a:off x="240777" y="456619"/>
          <a:ext cx="11671475" cy="59498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60181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52</a:t>
            </a:fld>
            <a:endParaRPr lang="en-US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5738245"/>
              </p:ext>
            </p:extLst>
          </p:nvPr>
        </p:nvGraphicFramePr>
        <p:xfrm>
          <a:off x="290882" y="381463"/>
          <a:ext cx="11471058" cy="6182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5511452" y="1478071"/>
            <a:ext cx="776614" cy="3632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1891430" y="3144033"/>
            <a:ext cx="601249" cy="4634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649238" y="3144033"/>
            <a:ext cx="638828" cy="4133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9745249" y="3144033"/>
            <a:ext cx="576198" cy="4634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320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4591208"/>
              </p:ext>
            </p:extLst>
          </p:nvPr>
        </p:nvGraphicFramePr>
        <p:xfrm>
          <a:off x="310551" y="293299"/>
          <a:ext cx="11507638" cy="6202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2431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197651217"/>
              </p:ext>
            </p:extLst>
          </p:nvPr>
        </p:nvGraphicFramePr>
        <p:xfrm>
          <a:off x="402566" y="327803"/>
          <a:ext cx="11381117" cy="6176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1107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780311"/>
              </p:ext>
            </p:extLst>
          </p:nvPr>
        </p:nvGraphicFramePr>
        <p:xfrm>
          <a:off x="418860" y="257834"/>
          <a:ext cx="11296769" cy="61956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7" name="Прямоугольник 2"/>
          <p:cNvSpPr>
            <a:spLocks noChangeArrowheads="1"/>
          </p:cNvSpPr>
          <p:nvPr/>
        </p:nvSpPr>
        <p:spPr bwMode="auto">
          <a:xfrm>
            <a:off x="1761945" y="207034"/>
            <a:ext cx="861060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ru-RU" sz="3000" b="1" dirty="0">
                <a:latin typeface="Times New Roman" panose="02020603050405020304" pitchFamily="18" charset="0"/>
                <a:cs typeface="Calibri" panose="020F0502020204030204" pitchFamily="34" charset="0"/>
              </a:rPr>
              <a:t>Прогнозируемые значения оборота розничной торговли в 2015-2017 годах</a:t>
            </a:r>
          </a:p>
          <a:p>
            <a:pPr algn="ctr" eaLnBrk="1" hangingPunct="1"/>
            <a:r>
              <a:rPr lang="ru-RU" b="1" dirty="0">
                <a:latin typeface="Times New Roman" panose="02020603050405020304" pitchFamily="18" charset="0"/>
                <a:cs typeface="Calibri" panose="020F0502020204030204" pitchFamily="34" charset="0"/>
              </a:rPr>
              <a:t> ( млн. рублей)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8490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203" y="643677"/>
            <a:ext cx="11636679" cy="5650778"/>
          </a:xfrm>
          <a:prstGeom prst="rect">
            <a:avLst/>
          </a:prstGeom>
          <a:solidFill>
            <a:srgbClr val="F0FBFE"/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810260" algn="l"/>
              </a:tabLs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 2.</a:t>
            </a:r>
          </a:p>
          <a:p>
            <a:pPr lv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810260" algn="l"/>
              </a:tabLs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2.1. Рассмотрение отчета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 исполнении плана приватизации муниципального имущества за 2013 год и 1 полугодие 2014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</a:t>
            </a:r>
          </a:p>
          <a:p>
            <a:pPr lvl="0" algn="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810260" algn="l"/>
              </a:tabLst>
            </a:pPr>
            <a:endParaRPr lang="ru-RU" sz="36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tabLst>
                <a:tab pos="810260" algn="l"/>
              </a:tabLs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Докладчик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председатель Комитета по управлению имуществом администрации Петропавловск-Камчатского городского округа 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3600" b="1" i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Манаева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Анна Александровна.</a:t>
            </a:r>
            <a:endParaRPr lang="ru-RU" sz="3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14573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rnd" cmpd="sng" algn="ctr">
        <a:solidFill>
          <a:schemeClr val="phClr">
            <a:shade val="95000"/>
            <a:satMod val="105000"/>
          </a:schemeClr>
        </a:solidFill>
        <a:prstDash val="solid"/>
      </a:ln>
      <a:ln w="25400" cap="rnd" cmpd="sng" algn="ctr">
        <a:solidFill>
          <a:schemeClr val="phClr"/>
        </a:solidFill>
        <a:prstDash val="solid"/>
      </a:ln>
      <a:ln w="38100" cap="rnd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100000" t="-60000" r="100000" b="20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100000" t="100000" r="100000" b="10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rnd" cmpd="sng" algn="ctr">
        <a:solidFill>
          <a:schemeClr val="phClr">
            <a:shade val="95000"/>
            <a:satMod val="105000"/>
          </a:schemeClr>
        </a:solidFill>
        <a:prstDash val="solid"/>
      </a:ln>
      <a:ln w="25400" cap="rnd" cmpd="sng" algn="ctr">
        <a:solidFill>
          <a:schemeClr val="phClr"/>
        </a:solidFill>
        <a:prstDash val="solid"/>
      </a:ln>
      <a:ln w="38100" cap="rnd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100000" t="-60000" r="100000" b="20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100000" t="100000" r="100000" b="10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rnd" cmpd="sng" algn="ctr">
        <a:solidFill>
          <a:schemeClr val="phClr">
            <a:shade val="95000"/>
            <a:satMod val="105000"/>
          </a:schemeClr>
        </a:solidFill>
        <a:prstDash val="solid"/>
      </a:ln>
      <a:ln w="25400" cap="rnd" cmpd="sng" algn="ctr">
        <a:solidFill>
          <a:schemeClr val="phClr"/>
        </a:solidFill>
        <a:prstDash val="solid"/>
      </a:ln>
      <a:ln w="38100" cap="rnd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100000" t="-60000" r="100000" b="20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100000" t="100000" r="100000" b="10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rnd" cmpd="sng" algn="ctr">
        <a:solidFill>
          <a:schemeClr val="phClr">
            <a:shade val="95000"/>
            <a:satMod val="105000"/>
          </a:schemeClr>
        </a:solidFill>
        <a:prstDash val="solid"/>
      </a:ln>
      <a:ln w="25400" cap="rnd" cmpd="sng" algn="ctr">
        <a:solidFill>
          <a:schemeClr val="phClr"/>
        </a:solidFill>
        <a:prstDash val="solid"/>
      </a:ln>
      <a:ln w="38100" cap="rnd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100000" t="-60000" r="100000" b="20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100000" t="100000" r="100000" b="10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rnd" cmpd="sng" algn="ctr">
        <a:solidFill>
          <a:schemeClr val="phClr">
            <a:shade val="95000"/>
            <a:satMod val="105000"/>
          </a:schemeClr>
        </a:solidFill>
        <a:prstDash val="solid"/>
      </a:ln>
      <a:ln w="25400" cap="rnd" cmpd="sng" algn="ctr">
        <a:solidFill>
          <a:schemeClr val="phClr"/>
        </a:solidFill>
        <a:prstDash val="solid"/>
      </a:ln>
      <a:ln w="38100" cap="rnd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100000" t="-60000" r="100000" b="20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100000" t="100000" r="100000" b="10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Грань">
    <a:dk1>
      <a:sysClr val="windowText" lastClr="000000"/>
    </a:dk1>
    <a:lt1>
      <a:sysClr val="window" lastClr="FFFFFF"/>
    </a:lt1>
    <a:dk2>
      <a:srgbClr val="2C3C43"/>
    </a:dk2>
    <a:lt2>
      <a:srgbClr val="EBEBEB"/>
    </a:lt2>
    <a:accent1>
      <a:srgbClr val="5FCBEF"/>
    </a:accent1>
    <a:accent2>
      <a:srgbClr val="2E83C3"/>
    </a:accent2>
    <a:accent3>
      <a:srgbClr val="42D0A2"/>
    </a:accent3>
    <a:accent4>
      <a:srgbClr val="2E946B"/>
    </a:accent4>
    <a:accent5>
      <a:srgbClr val="42B051"/>
    </a:accent5>
    <a:accent6>
      <a:srgbClr val="96D141"/>
    </a:accent6>
    <a:hlink>
      <a:srgbClr val="3FCDE7"/>
    </a:hlink>
    <a:folHlink>
      <a:srgbClr val="A9D3E1"/>
    </a:folHlink>
  </a:clrScheme>
  <a:fontScheme name="Грань">
    <a:majorFont>
      <a:latin typeface="Trebuchet MS"/>
      <a:ea typeface=""/>
      <a:cs typeface=""/>
      <a:font script="Jpan" typeface="メイリオ"/>
      <a:font script="Hang" typeface="맑은 고딕"/>
      <a:font script="Hans" typeface="方正姚体"/>
      <a:font script="Hant" typeface="微軟正黑體"/>
      <a:font script="Arab" typeface="Tahoma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メイリオ"/>
      <a:font script="Hang" typeface="HY그래픽M"/>
      <a:font script="Hans" typeface="华文新魏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Грань">
    <a:fillStyleLst>
      <a:solidFill>
        <a:schemeClr val="phClr"/>
      </a:solidFill>
      <a:gradFill rotWithShape="1">
        <a:gsLst>
          <a:gs pos="0">
            <a:schemeClr val="phClr">
              <a:tint val="65000"/>
              <a:lumMod val="110000"/>
            </a:schemeClr>
          </a:gs>
          <a:gs pos="88000">
            <a:schemeClr val="phClr">
              <a:tint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lumMod val="100000"/>
            </a:schemeClr>
          </a:gs>
          <a:gs pos="78000">
            <a:schemeClr val="phClr">
              <a:shade val="94000"/>
              <a:lumMod val="94000"/>
            </a:schemeClr>
          </a:gs>
        </a:gsLst>
        <a:lin ang="5400000" scaled="0"/>
      </a:gradFill>
    </a:fillStyleLst>
    <a:lnStyleLst>
      <a:ln w="12700" cap="rnd" cmpd="sng" algn="ctr">
        <a:solidFill>
          <a:schemeClr val="phClr"/>
        </a:solidFill>
        <a:prstDash val="solid"/>
      </a:ln>
      <a:ln w="19050" cap="rnd" cmpd="sng" algn="ctr">
        <a:solidFill>
          <a:schemeClr val="phClr"/>
        </a:solidFill>
        <a:prstDash val="solid"/>
      </a:ln>
      <a:ln w="25400" cap="rnd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38100" dist="254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50800" dist="381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l"/>
        </a:scene3d>
        <a:sp3d prstMaterial="plastic">
          <a:bevelT w="0" h="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  <a:lumMod val="104000"/>
            </a:schemeClr>
          </a:gs>
          <a:gs pos="94000">
            <a:schemeClr val="phClr">
              <a:shade val="96000"/>
              <a:lumMod val="82000"/>
            </a:schemeClr>
          </a:gs>
        </a:gsLst>
        <a:lin ang="5400000" scaled="0"/>
      </a:gradFill>
      <a:gradFill rotWithShape="1">
        <a:gsLst>
          <a:gs pos="0">
            <a:schemeClr val="phClr">
              <a:tint val="90000"/>
              <a:lumMod val="110000"/>
            </a:schemeClr>
          </a:gs>
          <a:gs pos="100000">
            <a:schemeClr val="phClr">
              <a:shade val="94000"/>
              <a:lumMod val="96000"/>
            </a:schemeClr>
          </a:gs>
        </a:gsLst>
        <a:path path="circle">
          <a:fillToRect l="50000" t="50000" r="100000" b="10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4634</TotalTime>
  <Words>2772</Words>
  <Application>Microsoft Office PowerPoint</Application>
  <PresentationFormat>Широкоэкранный</PresentationFormat>
  <Paragraphs>688</Paragraphs>
  <Slides>52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9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Бюджетная комиссия  при администрации Петропавловск-Камчатского городского округа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 об исполнении плана приватизации муниципального имущества за 2013 год и 1 полугодие 2014 года</vt:lpstr>
      <vt:lpstr>Презентация PowerPoint</vt:lpstr>
      <vt:lpstr>Презентация PowerPoint</vt:lpstr>
      <vt:lpstr>Презентация PowerPoint</vt:lpstr>
      <vt:lpstr>Перечень объектов муниципальной собственности Петропавловск-Камчатского городского округа, планируемых к реализации в 2016 году</vt:lpstr>
      <vt:lpstr>Перечень объектов муниципальной собственности Петропавловск-Камчатского городского округа, планируемых к реализации  в 2017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характеристики бюджета городского округа на 2015-2017 годы (млн. рублей)</vt:lpstr>
      <vt:lpstr>Основные характеристики бюджета городского округа  на 2015-2017 годы (млрд. рублей)</vt:lpstr>
      <vt:lpstr>Сведения о программах муниципальных заимствований, муниципальных гарантий и верхнем пределе  муниципального долга в 2015-2017 годах (млн. рублей)</vt:lpstr>
      <vt:lpstr>Сведения об объеме привлечения и погашения  кредитных ресурсов в 2015-2017 годах (млн. рублей)</vt:lpstr>
      <vt:lpstr>Показатели характеризующие объем муниципального долга и бюджетного дефицита на 2015-2017 годы </vt:lpstr>
      <vt:lpstr>Объем муниципального долга в динамике (млн. рублей)</vt:lpstr>
      <vt:lpstr>Объем муниципального долга по отношению к предельному возможному размеру</vt:lpstr>
      <vt:lpstr>Презентация PowerPoint</vt:lpstr>
      <vt:lpstr>Презентация PowerPoint</vt:lpstr>
      <vt:lpstr>Планируемый объем бюджетных ассигнований на муниципальные программы на период 2015 - 2017 годов  (средства бюджета городского округа)</vt:lpstr>
      <vt:lpstr>Соотношение объема бюджетных ассигнований на  инвестиционные и программные мероприятия в период 2014-2017 годов (средства бюджета городского округа) </vt:lpstr>
      <vt:lpstr>Бюджетные ассигнования на реализацию муниципальных  программ на 2015 год, в разрезе главных распорядителей бюджетных средств  (средства бюджета городского округа)</vt:lpstr>
      <vt:lpstr>Презентация PowerPoint</vt:lpstr>
      <vt:lpstr>Распределение бюджетных ассигнований на осуществление инвестиционных мероприятий в период 2014-2017 годов, по ГРБС  (средства бюджета городского округа)  </vt:lpstr>
      <vt:lpstr>Распределение объемов финансирования капитальных вложений в сферах их осуществления в период 2015-2017 годов  (средства бюджета городского округа) </vt:lpstr>
      <vt:lpstr>Структура капитальных вложений по срокам завершения относительно  2015 года </vt:lpstr>
      <vt:lpstr>Презентация PowerPoint</vt:lpstr>
      <vt:lpstr>Выпадающие доходы бюджета городского округа от предоставления льгот по местным налогам</vt:lpstr>
      <vt:lpstr>Структура выпадающих доходов от предоставления льгот по уплате местных налогов</vt:lpstr>
      <vt:lpstr>Презентация PowerPoint</vt:lpstr>
      <vt:lpstr>Предложения от главных администраторов доходов бюджета по отмене льгот по местным налогам с 01.01.2015:  1) Департамент социального развития, Управление культуры, спорта и молодежной политики - отменить льготы по уплате земельного налога в отношении налогоплательщиков любых организационно-правовых форм, а также индивидуальных предпринимателей, осуществляющих деятельность без образования юридического лица – в отношении земельных участков общего пользования;   2) Комитет по управлению имуществом, Административно-контрольное управление – отменить льготы по уплате земельного налога всем категориям юридических лиц.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ADM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Бюджетная комиссия при администрации Петропавловск-Камчатского городского округа</dc:title>
  <dc:creator>Киселева Елена Петровна</dc:creator>
  <cp:lastModifiedBy>Киселева Елена Петровна</cp:lastModifiedBy>
  <cp:revision>348</cp:revision>
  <cp:lastPrinted>2014-09-12T03:25:12Z</cp:lastPrinted>
  <dcterms:created xsi:type="dcterms:W3CDTF">2014-07-08T05:11:41Z</dcterms:created>
  <dcterms:modified xsi:type="dcterms:W3CDTF">2014-09-17T04:39:05Z</dcterms:modified>
</cp:coreProperties>
</file>