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72" r:id="rId7"/>
    <p:sldId id="274" r:id="rId8"/>
    <p:sldId id="263" r:id="rId9"/>
    <p:sldId id="271" r:id="rId10"/>
    <p:sldId id="264" r:id="rId11"/>
    <p:sldId id="265" r:id="rId12"/>
    <p:sldId id="266" r:id="rId13"/>
    <p:sldId id="273" r:id="rId14"/>
    <p:sldId id="267" r:id="rId15"/>
    <p:sldId id="268" r:id="rId16"/>
    <p:sldId id="275" r:id="rId17"/>
    <p:sldId id="269" r:id="rId18"/>
    <p:sldId id="270" r:id="rId19"/>
    <p:sldId id="276" r:id="rId20"/>
    <p:sldId id="277" r:id="rId21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48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5B6A7-52EE-4D42-80FA-5F759DDD5F1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6A973-5186-4B50-82F0-3D5FEDBABB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3374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EA301-6D61-4864-A6F6-08AEF37BCF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F465F-9D46-4D96-B5EE-61CF064F1D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0206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1F480-0EB3-4B44-8B65-3E5BB8E008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B110C-2312-4FA5-9382-1601E2954D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4627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E4A0B-7B37-4D16-9500-8DFFB94E08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31079-CB6B-4DAB-88AF-B684F06640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7758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FF47B-907C-480F-B355-5963A43F90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E2544-B50B-487B-9FCD-288B52762B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3456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2498-1F86-4849-B1C5-F6314F686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A06-E35D-4426-A4B5-FDBF3D36F7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9067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387C7-0330-48D8-90AD-5887B413857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616D8-4BC0-46E6-8811-C527267712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9876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5638C-F2BE-435D-B10B-010CD058F0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1411C-8AF1-48C6-8B57-22300DE81A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1771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0CF7B-D20A-41DF-B30A-2B9A102746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132F9-9107-46A2-9C20-A581539FB8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5588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10709-F0AA-42B4-B23C-CB1FA52593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1A068-C366-49D5-ABAD-386D668CFB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732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4F166-A831-4090-9D96-78ACC2A9E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AAF27-8370-4BC3-ABE8-C78FE23B17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5032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alpha val="15000"/>
                <a:lumMod val="11000"/>
                <a:lumOff val="89000"/>
              </a:schemeClr>
            </a:gs>
            <a:gs pos="100000">
              <a:srgbClr val="B2B2B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3C2D1E-8296-4703-9884-B1618BD79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2DDB8A-8624-4730-913F-833B0736C788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0953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OKukil@pkgo.r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hyperlink" Target="mailto:gradpk@pkgo.ru" TargetMode="External"/><Relationship Id="rId5" Type="http://schemas.openxmlformats.org/officeDocument/2006/relationships/image" Target="../media/image2.png"/><Relationship Id="rId4" Type="http://schemas.openxmlformats.org/officeDocument/2006/relationships/hyperlink" Target="mailto:econom@pkgo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6"/>
          <p:cNvGrpSpPr>
            <a:grpSpLocks/>
          </p:cNvGrpSpPr>
          <p:nvPr/>
        </p:nvGrpSpPr>
        <p:grpSpPr bwMode="auto">
          <a:xfrm>
            <a:off x="0" y="1600391"/>
            <a:ext cx="12192000" cy="1186918"/>
            <a:chOff x="0" y="332242"/>
            <a:chExt cx="9144000" cy="388185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851322" y="1423832"/>
            <a:ext cx="9448800" cy="1447800"/>
          </a:xfrm>
        </p:spPr>
        <p:txBody>
          <a:bodyPr/>
          <a:lstStyle/>
          <a:p>
            <a:pPr algn="ctr"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ИНВЕСТИЦИОННЫЙ ПАСПОРТ </a:t>
            </a:r>
            <a:b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Петропавловск-Камчатского городского округа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9" name="Rectangle 26"/>
          <p:cNvSpPr>
            <a:spLocks noChangeArrowheads="1"/>
          </p:cNvSpPr>
          <p:nvPr/>
        </p:nvSpPr>
        <p:spPr bwMode="auto">
          <a:xfrm>
            <a:off x="8951763" y="59059"/>
            <a:ext cx="309689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4352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4352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4352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4352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4352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352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352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352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352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 </a:t>
            </a:r>
          </a:p>
          <a:p>
            <a:pPr algn="r" eaLnBrk="1" hangingPunct="1"/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распоряжению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</a:t>
            </a:r>
          </a:p>
          <a:p>
            <a:pPr algn="r" eaLnBrk="1" hangingPunct="1"/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Петропавловск-Камчатского </a:t>
            </a:r>
          </a:p>
          <a:p>
            <a:pPr algn="r" eaLnBrk="1" hangingPunct="1"/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eaLnBrk="1" hangingPunct="1"/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_________________ № ________</a:t>
            </a:r>
          </a:p>
        </p:txBody>
      </p:sp>
      <p:pic>
        <p:nvPicPr>
          <p:cNvPr id="15" name="Picture 2" descr="H:\Documents and Settings\EMatvienko\Рабочий стол\gerb_big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7545"/>
            <a:ext cx="2286000" cy="19917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2975769" y="6320445"/>
            <a:ext cx="6240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</a:t>
            </a:r>
          </a:p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</a:p>
        </p:txBody>
      </p:sp>
      <p:pic>
        <p:nvPicPr>
          <p:cNvPr id="83" name="Picture 1170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92980" y="3227919"/>
            <a:ext cx="2606040" cy="26060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754" y="3262075"/>
            <a:ext cx="3367368" cy="266792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87" y="3262073"/>
            <a:ext cx="3777225" cy="266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42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потенциал городского округа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9349" y="1025494"/>
            <a:ext cx="9105844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zh-CN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Потребительский </a:t>
            </a:r>
            <a:r>
              <a:rPr lang="ru-RU" altLang="zh-CN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потенциал.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Потребительский рынок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последние годы имеет устойчивую тенденцию к динамичному развитию. По итогам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2014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оборот розничной торговли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крупным и средним предприятиям составил 8,4 млрд. рублей и вырос по сравнению с 2013 годом на 10,7 % в сопоставимых ценах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Оборот общественного питания составил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188,1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рублей, это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107,9 %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2013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году. Платных услуг</a:t>
            </a:r>
            <a:r>
              <a:rPr lang="ru-RU" altLang="zh-CN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населению оказано на сумму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12,2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млрд. рублей,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составило 101,8 %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уровню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2013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в действующих ценах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рынке товаров большую часть продуктов питания, а также товаров легкой промышленость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занимают ввозимые с других регионов России, а также зарубежных стран товары, которые не всегда отвечают требованиям качества. </a:t>
            </a:r>
          </a:p>
          <a:p>
            <a:pPr algn="just"/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Растущий спрос населения на продукцию местных товаропроизводителей является подтверждением необходимости увеличения оборота местной продукции.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Инвестирование в развитие пищевой и легкой промышлености, а также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 на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городского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будет 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местного </a:t>
            </a:r>
            <a:r>
              <a:rPr lang="ru-RU" altLang="zh-CN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</a:t>
            </a:r>
            <a:r>
              <a:rPr lang="ru-RU" altLang="zh-CN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возможности местным товарам конкурировать с импортными. </a:t>
            </a:r>
            <a:endParaRPr lang="ru-RU" sz="1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292" y="3091138"/>
            <a:ext cx="2390106" cy="15934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619" y="4857217"/>
            <a:ext cx="2399780" cy="15998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67"/>
          <a:stretch/>
        </p:blipFill>
        <p:spPr>
          <a:xfrm>
            <a:off x="9500231" y="1102141"/>
            <a:ext cx="2372167" cy="177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7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0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209550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113522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потенциал городского округа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76913" y="731834"/>
            <a:ext cx="93269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нуждается в постепенной диверсификации, которая повысила бы ее устойчивость, увеличила доходы бюджета, способствовала расширению простора для бизнес-инициатив, созданию новых рабочих мест и насыщению рынков качественной местной продукцией.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Реализация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крупных инвестиционных проектов позволит диверсифицировать структуру экономики Петропавловск-Камчатского городского округа и обеспечить ее устойчивое развитие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09" y="3130483"/>
            <a:ext cx="2480804" cy="14189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75" b="6959"/>
          <a:stretch/>
        </p:blipFill>
        <p:spPr>
          <a:xfrm>
            <a:off x="196109" y="1294905"/>
            <a:ext cx="2480804" cy="16053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99" y="4881607"/>
            <a:ext cx="2522714" cy="15945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32130" y="2607954"/>
            <a:ext cx="93717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Сферы, по которым предусмотрены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государственной поддержки инвестиционной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76913" y="5934670"/>
            <a:ext cx="91745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На территории городского округа осуществляется поддержка в сфере создания собственного дела и модернизации существующих производств в форме предоставления субсидий и грантов, а также консультаций.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94477" y="3128928"/>
            <a:ext cx="41459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Правительством Камчатского края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рыболовство, рыбоводство: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хозяйство, охота и лесное хозяйство;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природных ресурсов;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добыча полезных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ископаемых;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-производство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передача электроэнергии;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жилья;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т.д.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99177" y="3106340"/>
            <a:ext cx="41459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Администрацией городского округа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обрабатывающее производство;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добыча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полезных ископаемых на территории городского округа;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передача энергоресурсов;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туристская инфраструктура.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56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поддержки инвестора на территории городского округа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12148" y="826598"/>
            <a:ext cx="4679852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Нефинансовые: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Концессионные соглашения;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Инвестиционные соглашения;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земельных участков для строительства;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Ходатайства и обращения в государственные органы исполнительной власти Камчатского края, кредитные организации, общественные объединения предпринимателей;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кураторов по вопросам сопровождения реализации инвестиционных проектов;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проектов на российском и международном уровне;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методической и организационной поддержки.</a:t>
            </a:r>
          </a:p>
          <a:p>
            <a:pPr marL="457200" indent="-457200">
              <a:buAutoNum type="arabicParenR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628" y="805887"/>
            <a:ext cx="5772600" cy="626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Финансовые: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льготы;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гарантии;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Инвестиционного фонда Российской Федерации; </a:t>
            </a:r>
          </a:p>
          <a:p>
            <a:pPr marL="457200" indent="-457200">
              <a:buFontTx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Инвестиционного фонда Камчатского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для возмещения части затрат по уплате процента по кредитам;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субъектам малого и среднего предпринимательства (далее – МСП) в целях возмещения части затрат, связанных с уплатой перового взноса при заключении договора лизинга;</a:t>
            </a:r>
          </a:p>
          <a:p>
            <a:pPr marL="457200" indent="-457200">
              <a:buFontTx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субъектам МСП в целях возмещения части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затрат,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связанных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приобретением оборудования в целях создания и развития либо модернизации производства;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инвестиционных займов субъектам МСП;</a:t>
            </a:r>
          </a:p>
          <a:p>
            <a:pPr marL="457200" indent="-45720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грантов субъектам МСП на создание малой инновационной компании.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254" y="1208088"/>
            <a:ext cx="1732894" cy="150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5" descr="https://encrypted-tbn3.gstatic.com/images?q=tbn:ANd9GcSqs6rVGLhjQZzyAy8O7mssKlhAffe4po5KLZ5jZwb9z36yrx8-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5676" y="3078741"/>
            <a:ext cx="1746472" cy="1308183"/>
          </a:xfrm>
          <a:prstGeom prst="rect">
            <a:avLst/>
          </a:prstGeom>
          <a:noFill/>
          <a:ln w="571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5" descr="БалАЭС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354" y="4946050"/>
            <a:ext cx="1741794" cy="1282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875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поддержки инвестора на территории городского округа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9108" y="998538"/>
            <a:ext cx="1163378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2014 года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благоприятных условий и повышение инвестиционной привлекательности городского округа является приоритетной задачей для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органов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местного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самоуправления городского округа.</a:t>
            </a:r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данном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ведется в соответствии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требованиями Стандарта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 органов местного самоуправления по обеспечению благоприятного инвестиционного климата в муниципальном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образовании, разработанного АНО «Агентство стратегических инициатив». </a:t>
            </a:r>
          </a:p>
          <a:p>
            <a:pPr indent="450215" algn="just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октябре 2014 года создан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Инвестиционный совет при администрации Петропавловск-Камчатского городского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округа (постановление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администрации городского округа от 07.10.2014  №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2471).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 является постоянно действующим коллегиальным консультативно-совещательным органом, к основным задачам которого относятся рассмотрение и решение вопросов, связанных с инвестиционным развитием городского округа, и повышение эффективности координации взаимодействия между органами администрации городского округа и инвесторами по реализации инвестиционных проектов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indent="450215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взаимодействия инвестора с администрацией городского округа создана «горячая линия для инвесторов» на официальном сайте администрации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pkgo.ru/investors_hotline.html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через которую потенциальный инвестор может обратиться в администрацию с интересующими его вопросами и предложениями. Ответственным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представителем, курирующим вопросы инвестиционной деятельности в администрации Петропавловск-Камчатского городского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назначен заместитель Главы администрации городского округа, а Управление экономики – ответственным органом по сопровождению инвестиционных проектов.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 Порядок сопровождения инвестиционных и приоритетных инвестиционных проектов, планируемых или реализуемых на территории городского округа.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каждым днем Камчатский край и Петропавловск-Камчатский городской округ становится более доступным и привлекательным как для отечественных, так и для зарубежных инвесторов. </a:t>
            </a:r>
          </a:p>
        </p:txBody>
      </p:sp>
    </p:spTree>
    <p:extLst>
      <p:ext uri="{BB962C8B-B14F-4D97-AF65-F5344CB8AC3E}">
        <p14:creationId xmlns:p14="http://schemas.microsoft.com/office/powerpoint/2010/main" val="77508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Инвестиционные площадки городского округа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83644" y="1629780"/>
            <a:ext cx="8435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Промышленный парк «Дальний».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Площадь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=82,14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га. Возможно размещение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20 до 40 промышленных объектов III-IV классов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вредности.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83643" y="3362306"/>
            <a:ext cx="8435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Общественно-деловой центр по ул. Ларина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Новое строительство под административные объекты.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83643" y="5094832"/>
            <a:ext cx="8435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бизнес-центра с выставочными площадями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строительство под административные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0" t="32000" r="61808" b="44410"/>
          <a:stretch/>
        </p:blipFill>
        <p:spPr>
          <a:xfrm>
            <a:off x="239349" y="1300162"/>
            <a:ext cx="2210597" cy="14202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15" b="77345"/>
          <a:stretch/>
        </p:blipFill>
        <p:spPr>
          <a:xfrm>
            <a:off x="239348" y="2929871"/>
            <a:ext cx="2210597" cy="15913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35" b="71565"/>
          <a:stretch/>
        </p:blipFill>
        <p:spPr>
          <a:xfrm>
            <a:off x="239348" y="4730712"/>
            <a:ext cx="2210597" cy="18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6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Инвестиционные площадки городского округа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68719" y="1295742"/>
            <a:ext cx="9369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Туристический комплекс «Петровская сопка»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Назначение: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горнолыжного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курорта в Петропавловске-Камчатском, развитие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туристской инфраструктуры для обеспечения внутреннего и въездного туристического потока, создание условий для обеспечения отдыха горожан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4600" y="5142120"/>
            <a:ext cx="93236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Освоенная площадка под создание и развитие промышленного производства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класса вредности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=30,4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производственных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административных зданий, строений, сооружений промышленности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50986" y="2765877"/>
            <a:ext cx="9385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Этно-культурный центр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Площадь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 размещение этно-культурного центра с культурно-развлекательными зонами, зонами отдыха, демонстрационными площадками быта и творчества коренных малочисленных народов, мастерскими традиционного художественного промысла для изготовления сувенирной продукции, обучения молодежи из представителей коренных малочисленных народов и посетителей (в том числе детей) основам традиционного художественного промысла. 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80" b="73492"/>
          <a:stretch/>
        </p:blipFill>
        <p:spPr>
          <a:xfrm>
            <a:off x="962779" y="2993070"/>
            <a:ext cx="1252464" cy="17421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0" r="82520" b="67284"/>
          <a:stretch/>
        </p:blipFill>
        <p:spPr>
          <a:xfrm>
            <a:off x="1011258" y="4895697"/>
            <a:ext cx="1182126" cy="17584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8" r="72535" b="66642"/>
          <a:stretch/>
        </p:blipFill>
        <p:spPr>
          <a:xfrm>
            <a:off x="565776" y="1095831"/>
            <a:ext cx="1857375" cy="177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29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Инвестиционные площадки городского округа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4" t="48409" r="40726" b="28411"/>
          <a:stretch/>
        </p:blipFill>
        <p:spPr>
          <a:xfrm>
            <a:off x="393895" y="1252538"/>
            <a:ext cx="2138290" cy="12519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20411" y="1252538"/>
            <a:ext cx="90184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дом культуры «СРВ». Назначение: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для организации досуга жителей и гостей городского округа, предоставления услуг в сфере культуры, дополнительного образования детей, физической культуры и спорта.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20410" y="2576520"/>
            <a:ext cx="9228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Жилой микрорайон Кутузовский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= 69,706 га.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комплексное освоение или точечную застройку территории с созданием необходимой инфраструктуры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4" t="11398" r="28057" b="31613"/>
          <a:stretch/>
        </p:blipFill>
        <p:spPr>
          <a:xfrm>
            <a:off x="393895" y="4810480"/>
            <a:ext cx="2138290" cy="13523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20410" y="4675707"/>
            <a:ext cx="92282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тепличного комплекса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Назначение: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площадки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растениеводства в части выращивания рассады культур, используемых для озеленения и ландшафтного оформления, в том числе в целях оказания услуг по посадке и содержанию цветников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95" y="2714042"/>
            <a:ext cx="2138290" cy="168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11494"/>
            <a:ext cx="12192000" cy="463018"/>
            <a:chOff x="0" y="332242"/>
            <a:chExt cx="9144000" cy="38818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63869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623061" y="-18666"/>
            <a:ext cx="10945877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процедур, необходимых для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осуществления строительства </a:t>
            </a:r>
            <a:endParaRPr lang="ru-RU" alt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566054"/>
              </p:ext>
            </p:extLst>
          </p:nvPr>
        </p:nvGraphicFramePr>
        <p:xfrm>
          <a:off x="272074" y="582020"/>
          <a:ext cx="11647849" cy="62271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9108"/>
                <a:gridCol w="3404381"/>
                <a:gridCol w="2180492"/>
                <a:gridCol w="5673868"/>
              </a:tblGrid>
              <a:tr h="641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процедуры, 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Предельный срок прохождения процедуры,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календарных дней)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и реквизиты нормативного правового акта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521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принятие решения о проведении аукциона уполномоченным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органом местного самоуправления (далее –ОМС)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дней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39.11 Земельного кодекса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 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4469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аукциона и предоставление земельного 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участка ОМС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дней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39.11,</a:t>
                      </a:r>
                      <a:r>
                        <a:rPr lang="ru-RU" sz="12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39.12 Земельного кодекса Российской Федерации </a:t>
                      </a:r>
                      <a:endParaRPr lang="ru-RU" sz="125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2606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проекта договора и подписание 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</a:t>
                      </a: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дней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39.12 Земельного кодекса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 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1178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запрос и получение градостроительного плана земельного участка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дней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17 статьи 46 Градостроительного кодекса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Федерации, </a:t>
                      </a: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администрации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Петропавловск-Камчатского городского округа </a:t>
                      </a: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31.05.2012 № 1519 «Об Административном регламенте предоставления администрацией Петропавловск-Камчатского городского округа муниципальной услуги по выдаче градостроительных планов земельных участков»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2606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разрешения на строительство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дней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администрации Петропавловск-Камчатского городского округа  от 30.10.2012 № 1520 «Об Административном регламенте предоставления администрацией</a:t>
                      </a:r>
                      <a:r>
                        <a:rPr lang="ru-RU" sz="12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Петропавловск-Камчатского городского округа муниципальной услуги по выдачи разрешения на строительство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7114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объекта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осуществляется в сроки, установленные проектом организации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строительства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</a:t>
                      </a: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Градостроительного кодекса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 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521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выдача разрешения на ввод объекта в эксплуатацию</a:t>
                      </a:r>
                      <a:endParaRPr lang="ru-RU" sz="12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дней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55 Градостроительного кодекса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 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6411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присвоение адреса объекта капитального строительства</a:t>
                      </a:r>
                      <a:endParaRPr lang="ru-RU" sz="12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дней</a:t>
                      </a:r>
                      <a:endParaRPr lang="ru-RU" sz="12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администрации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Петропавловск-Камчатского городского округа  </a:t>
                      </a: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12.11.2014 № 2762 «Об Административном регламенте предоставления муниципальной услуги по присвоению, изменению, аннулированию адресов»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260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 </a:t>
                      </a:r>
                      <a:endParaRPr lang="ru-RU" sz="12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</a:t>
                      </a: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дней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60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11494"/>
            <a:ext cx="12192000" cy="463018"/>
            <a:chOff x="0" y="332242"/>
            <a:chExt cx="9144000" cy="38818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63869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623061" y="-18666"/>
            <a:ext cx="10945877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 осуществляется без проведения торгов (аукциона)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9229" y="716315"/>
            <a:ext cx="11457633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Пунктом 2 статьи 39.3, статьей 39.5, пунктом 2 статьи 39.6. Земельного кодекса Российской Федерации определены категории физических и юридических лиц, которым предоставление земельного участка осуществляется без проведения торгов (аукциона):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которым заключен договор о комплексном освоении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лицу, с которым заключен договор 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развитии застроенной территории;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резиденту особой экономической зоны или управляющей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особой экономической зоны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лицу, с которым уполномоченным Правительством Российской Федерации федеральным органом исполнительной власти заключено соглашение о взаимодействии в сфере развития инфраструктуры особой экономической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зоны;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лицу, с которым заключено концессионное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лицам в соответствии с указом или распоряжением Президента Российской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юридическим лицам в соответствии с распоряжением Правительства Российской Федерации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распоряжением высшего должностного лица субъекта Российской Федерации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объектов социально-культурного назначения, реализации масштабных инвестиционных проектов при условии соответствия указанных объектов, инвестиционных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 критериям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установленным Правительством Российской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Федерации;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юридическим лицам для размещения объектов, предназначенных для обеспечения электро-, тепло-, газо- и водоснабжения, водоотведения, связи, нефтепроводов, объектов федерального, регионального или местного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значения.</a:t>
            </a:r>
          </a:p>
          <a:p>
            <a:pPr marL="342900" indent="-342900" algn="just">
              <a:buFontTx/>
              <a:buChar char="-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88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11494"/>
            <a:ext cx="12192000" cy="463018"/>
            <a:chOff x="0" y="332242"/>
            <a:chExt cx="9144000" cy="38818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63869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623061" y="-18666"/>
            <a:ext cx="10945877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процедур, необходимых для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разрешения на строительство </a:t>
            </a:r>
            <a:endParaRPr lang="ru-RU" alt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381157"/>
              </p:ext>
            </p:extLst>
          </p:nvPr>
        </p:nvGraphicFramePr>
        <p:xfrm>
          <a:off x="400812" y="891953"/>
          <a:ext cx="11647849" cy="4486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9182"/>
                <a:gridCol w="3967089"/>
                <a:gridCol w="1969477"/>
                <a:gridCol w="5282101"/>
              </a:tblGrid>
              <a:tr h="810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процедуры, 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Предельный срок прохождения процедуры,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календарных дней)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и реквизиты нормативного правового акта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521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принятие решения о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предварительном</a:t>
                      </a:r>
                      <a:r>
                        <a:rPr lang="ru-RU" sz="15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согласовании предоставления земельного участка ОМС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дней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39.15 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Земельного кодекса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</a:t>
                      </a:r>
                      <a:r>
                        <a:rPr lang="ru-RU" sz="15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Федерации 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2606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проекта договора и подписание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дней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39.12 Земельного кодекса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</a:t>
                      </a:r>
                      <a:r>
                        <a:rPr lang="ru-RU" sz="15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Федерации 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1290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запрос и получение градостроительного плана земельного участка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дней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17 статьи 46 Градостроительного кодекса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</a:t>
                      </a:r>
                      <a:r>
                        <a:rPr lang="ru-RU" sz="15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Федерации, 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администрации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Петропавловск-Камчатского городского округа от 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31.05.2012 № 1519 «Об Административном регламенте предоставления администрацией Петропавловск-Камчатского городского округа муниципальной услуги по выдаче градостроительных планов земельных участков»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2606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разрешения на строительство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дней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51 Градостроительного кодекса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</a:t>
                      </a:r>
                      <a:r>
                        <a:rPr lang="ru-RU" sz="15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Федерации 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  <a:tr h="260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 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</a:t>
                      </a: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дней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56" marR="27156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7286" y="5934670"/>
            <a:ext cx="11781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Указанные в таблицах сроки затрагивают только деятельность органов местного самоуправления, в них не включены сроки проведения процедур, осуществляемых гражданами и юридическими лицами (подготовка схем, заявлений, кадастровые работы)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69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663599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инвесторы и партнеры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635828" y="1201375"/>
            <a:ext cx="8314861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429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 </a:t>
            </a:r>
            <a:r>
              <a:rPr lang="ru-RU" alt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приветствовать </a:t>
            </a:r>
            <a:r>
              <a:rPr lang="ru-RU" alt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 от имени Петропавловск-Камчатского городского округа. </a:t>
            </a:r>
          </a:p>
          <a:p>
            <a:pPr algn="just" eaLnBrk="1" hangingPunct="1"/>
            <a:r>
              <a:rPr lang="ru-RU" sz="1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одной из наиболее часто обсуждаемых на федеральном и региональном уровнях темой экономического развития муниципальных образований является тема привлечения инвестиций.</a:t>
            </a:r>
          </a:p>
          <a:p>
            <a:pPr algn="just"/>
            <a:r>
              <a:rPr lang="ru-RU" sz="1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Петропавловск-Камчатского городского округа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ривлечение российских и иностранных инвестиций  – это не только создание новых и развитие действующих предприятий, реализация бизнес-проектов в производственной сфере и сфере услуг, это еще:</a:t>
            </a:r>
          </a:p>
          <a:p>
            <a:pPr algn="just"/>
            <a:r>
              <a:rPr lang="ru-RU" sz="1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возможность модернизации существующей и создание новой транспортной и инженерной инфраструктуры, обеспечивающей не только инвестиционные площадки, но и население городского округа необходимыми энергетическими ресурсами и комфортными условиями транспортного сообщения;</a:t>
            </a:r>
          </a:p>
          <a:p>
            <a:pPr algn="just"/>
            <a:r>
              <a:rPr lang="ru-RU" sz="1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условий для развития ранее неосвоенных территорий в комплексе, а не только под жилую застройку;</a:t>
            </a:r>
          </a:p>
          <a:p>
            <a:pPr algn="just"/>
            <a:r>
              <a:rPr lang="ru-RU" sz="1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внедрение инновационных, или ранее не используемых на территории городского округа, новых технологий;</a:t>
            </a:r>
          </a:p>
          <a:p>
            <a:pPr algn="just"/>
            <a:r>
              <a:rPr lang="ru-RU" sz="1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новых, в том числе высокопроизводительных, рабочих мест;</a:t>
            </a:r>
          </a:p>
          <a:p>
            <a:pPr algn="just"/>
            <a:r>
              <a:rPr lang="ru-RU" sz="1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производство новых видов продукции, товаров и услуг для реализации на региональном и внутригородском рынках;</a:t>
            </a:r>
          </a:p>
          <a:p>
            <a:pPr algn="just"/>
            <a:r>
              <a:rPr lang="ru-RU" sz="1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развитее межрегиональных и международных связей городского округа.</a:t>
            </a:r>
          </a:p>
          <a:p>
            <a:pPr algn="just"/>
            <a:endParaRPr lang="ru-RU" sz="1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u-RU" alt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21" y="1148510"/>
            <a:ext cx="2805272" cy="3491005"/>
          </a:xfrm>
          <a:prstGeom prst="rect">
            <a:avLst/>
          </a:prstGeom>
        </p:spPr>
      </p:pic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239349" y="4992110"/>
            <a:ext cx="1180931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429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sz="1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создание комфортных условий для предпринимательской и инвестиционной деятельности на территории Петропавловск-Камчатского городского округа является одной из наиболее актуальных в ближайшей перспективе стратегических задач деятельности органов местного самоуправления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нашего городского округа </a:t>
            </a:r>
            <a:r>
              <a:rPr lang="ru-RU" sz="1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развитию его экономики.</a:t>
            </a:r>
          </a:p>
          <a:p>
            <a:pPr algn="just" eaLnBrk="1" hangingPunct="1"/>
            <a:r>
              <a:rPr lang="ru-RU" alt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готовы оказывать поддержку инвестиционным инициативам, создавать благоприятные условия для реализации проектов и предложений, которые будут способствовать развитию инфраструктуры Петропавловск-Камчатского городского округа, укреплять его экономический потенциал. </a:t>
            </a:r>
          </a:p>
          <a:p>
            <a:pPr algn="just" eaLnBrk="1" hangingPunct="1"/>
            <a:r>
              <a:rPr lang="ru-RU" alt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приглашаем к плодотворному сотрудничеству российских и иностранных партнеров и гарантируем содействие в продвижении инвестиционных проектов! </a:t>
            </a:r>
          </a:p>
          <a:p>
            <a:endParaRPr lang="ru-RU" sz="1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115855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32160"/>
            <a:ext cx="12192000" cy="1171574"/>
            <a:chOff x="0" y="35789"/>
            <a:chExt cx="9144000" cy="98222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5789"/>
              <a:ext cx="1008503" cy="98222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2" y="287747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9349" y="1972272"/>
            <a:ext cx="115775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представитель, курирующий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инвестиционной деятельности в администрации Петропавловск-Камчатского городского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-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Главы администрации Петропавловск-Камчатского городского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: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Олег Николаевич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Кукиль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e-mail:OKukil@pkgo.ru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тел. 8(4152) 23-50-03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9231" y="3295711"/>
            <a:ext cx="115775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сопровождению инвестиционных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 в администрации Петропавловск-Камчатском городском округе – Управление экономики администрации Петропавловск-Камчатского городского округа :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e-mail:</a:t>
            </a:r>
            <a:r>
              <a:rPr lang="en-US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 </a:t>
            </a:r>
            <a:r>
              <a:rPr lang="en-US" sz="20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econom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@</a:t>
            </a:r>
            <a:r>
              <a:rPr lang="en-US" sz="20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pkgo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20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тел. 8(4152) 23-52-89, факс: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8(4152)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23-52-99</a:t>
            </a:r>
          </a:p>
        </p:txBody>
      </p:sp>
      <p:pic>
        <p:nvPicPr>
          <p:cNvPr id="16" name="Picture 1170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34511" y="4311374"/>
            <a:ext cx="2652638" cy="2482913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07243" y="1234060"/>
            <a:ext cx="115775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администрации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Петропавловск-Камчатского городского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: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e-mail: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gradpk@pkgo.ru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тел. 8(4152) 23-50-00</a:t>
            </a:r>
          </a:p>
        </p:txBody>
      </p:sp>
    </p:spTree>
    <p:extLst>
      <p:ext uri="{BB962C8B-B14F-4D97-AF65-F5344CB8AC3E}">
        <p14:creationId xmlns:p14="http://schemas.microsoft.com/office/powerpoint/2010/main" val="331317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663599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3021" y="1300940"/>
            <a:ext cx="986125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Петропавловск-Камчатский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один из самых старинных городов на Дальнем Востоке. Основан на месте камчадальского селения </a:t>
            </a:r>
            <a:r>
              <a:rPr lang="ru-RU" sz="1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Аушин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октябре 1740 г</a:t>
            </a:r>
            <a:r>
              <a:rPr lang="ru-RU" sz="1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В.И. Берингом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А.И. </a:t>
            </a:r>
            <a:r>
              <a:rPr lang="ru-RU" sz="1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Чириковым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 время 2-й Камчатской 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экспедиции, построившей Петропавловский острог и порт.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Название 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острог </a:t>
            </a: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получил от наименования судов экспедиции – «Святой апостол Пётр» и «Святой апостол Павел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и с 17 октября 1740 стал наименоваться Петропавловский порт или Петропавловская гавань. </a:t>
            </a:r>
          </a:p>
          <a:p>
            <a:pPr algn="just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Героические страницы города:</a:t>
            </a:r>
          </a:p>
          <a:p>
            <a:pPr marL="342900" indent="-342900" algn="just">
              <a:buAutoNum type="arabicParenR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победа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русских воинов, а также ополченцев из горожан во главе с военным губернатором Камчатки Василием Степановичем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Завойко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над англо-французским десантом в августе 1854 года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AutoNum type="arabicParenR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1945 году формировались десантные группы для участия в Курильском десанте,  а именно группы для высадки на острова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Парамушир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Шумшу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Военным подвигам населения посвящено много памятников и монументов, расположенных в исторической части города, часть улиц города названа в честь героев тех событий. </a:t>
            </a:r>
          </a:p>
          <a:p>
            <a:pPr algn="just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 ноября 2011 года Указом Президента Российской Федерации городу присвоено звание «Город воинской славы».</a:t>
            </a:r>
          </a:p>
          <a:p>
            <a:pPr algn="just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июля 2007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Петропавловск-Камчатский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центром образованного Камчатского края (Камчатский край — самостоятельный субъект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Федерации,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созданный из Камчатской области и Корякского автономного округа).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Петропавловск-Камчатский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стратегически важный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 узел на Камчатском полуострове и крупный международный торговый рыбный порт. 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7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0603" y="1042989"/>
            <a:ext cx="1758462" cy="19862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" t="8965" r="5113" b="12039"/>
          <a:stretch/>
        </p:blipFill>
        <p:spPr>
          <a:xfrm>
            <a:off x="10105515" y="3172877"/>
            <a:ext cx="1753550" cy="17648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4" t="9950" r="1426" b="6667"/>
          <a:stretch/>
        </p:blipFill>
        <p:spPr>
          <a:xfrm>
            <a:off x="10100603" y="5042722"/>
            <a:ext cx="1758462" cy="166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01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городского округа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9348" y="1352469"/>
            <a:ext cx="118093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Петропавловск-Камчатский расположен на Дальнем Востоке России, в юго-восточной части полуострова Камчатка, на берегах Авачинской бухты Тихого океана по склонам Мишенной, Петровской и Никольской сопок. Площадь территории города составляет 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362,1 кв. км.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окрестностях города находятся действующие вулканы Корякская и Авачинская сопки. Перепад высот составляет 513,6 метров над уровнем моря (наивысшая точка - г. Раковая). Расстояние от Москвы до города - 11 876 км.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8" y="4237290"/>
            <a:ext cx="1602280" cy="23704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9" y="2666800"/>
            <a:ext cx="2433512" cy="151130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672861" y="2394767"/>
            <a:ext cx="93757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Вся территория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разделена на отдельные районы, различные по природно-климатическим и ландшафтным условиям, функциональному использованию и особенностям их зрительного восприятия.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 региона, в котором расположен город, морской влажный с умеренно холодной снежной зимой, умеренно-теплым влажным летом и солнечной осенью.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численность постоянного населения городского округа составила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181 тысячу человек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72860" y="4098785"/>
            <a:ext cx="66563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Рыбохозяйственный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комплекс остается основной отраслью экономики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округа. </a:t>
            </a:r>
            <a:endParaRPr lang="ru-RU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г. Петропавловска-Камчатского представлена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морским и автомобильным транспортом.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аэропорт федерального значения Петропавловск-Камчатский (Елизово) находится в 29 км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северо-западнее от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представлена учреждениями общего, профессионального и высшего образования, что позволяет воспитывать трудовые кадры непосредственно на территории городского округа.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091" y="4237290"/>
            <a:ext cx="2573952" cy="2370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211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потенциал городского округа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5435" y="970659"/>
            <a:ext cx="85487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Ресурсный потенциал.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окрестностях Петропавловск-Камчатского городского округа имеются месторождения полезных ископаемых (песок природный, галька, гравий,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щебень). Богатый ресурсный потенциал всего Камчатского края  и выгодное территориальное расположение городского округа способствуют размещению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штаб-квартир добывающих компаний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городского округа для получения сопутствующих услуг и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необходимого оборудования,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 и техники.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5435" y="2954855"/>
            <a:ext cx="882703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Трудовой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Трудоспособное население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на 01.01.2014 составило 118,4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человек (более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60 %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всего населения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округа).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численность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занятого в экономике составляет 105,3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(92,4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– 54,0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человек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сосредоточена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крупных и средних предприятиях и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организациях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51,3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общей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занятых).</a:t>
            </a:r>
          </a:p>
          <a:p>
            <a:pPr algn="just"/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По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состоянию на 1 января 2015 года на территории городского округа зарегистрированы и работают 3 564 субъекта малого и среднего предпринимательства.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занятых в малом и среднем предпринимательстве составила 21,1 % от общей численности работников всех предприятий и организаций городского округа. </a:t>
            </a:r>
          </a:p>
        </p:txBody>
      </p:sp>
      <p:pic>
        <p:nvPicPr>
          <p:cNvPr id="14" name="Picture 13" descr="IMG_9881_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7493" y="3684387"/>
            <a:ext cx="2644726" cy="1711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494" y="1410022"/>
            <a:ext cx="2644725" cy="164115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5435" y="5410834"/>
            <a:ext cx="116332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Рост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численности работающих отмечен в организациях: государственного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управления, обеспечения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страхования (на 21,0 %)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здравоохранения и предоставления социальных услуг (на 2,0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%);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осуществляющих оптовую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розничную торговлю,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автотранспортных средств, мотоциклов, бытовых изделий и предметов личного пользования (на 6,2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%).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48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потенциал городского округа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7874" y="929198"/>
            <a:ext cx="1155078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Производственный потенциал: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2014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промышленными предприятиями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отгружено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 на сумму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36,9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млрд.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что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9,4 %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объёма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2013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 составил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99,8 %. </a:t>
            </a:r>
          </a:p>
          <a:p>
            <a:pPr algn="just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Наибольшую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долю в общем объеме отгруженной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промышленной продукции (75,9 %)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занимают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обрабатывающих производств.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2014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ими отгружено продукции на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27,9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млрд. рублей,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15,1 %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показателя 2013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Промышленность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имеет традиционно сложившуюся отраслевую структуру: обрабатывающие производства, добыча полезных ископаемых, производство и распределение электроэнергии, газа и воды.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Среди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отраслей обрабатывающих производств наибольший вес имеют предприятия пищевой (преимущественно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рыбоперерабатывающей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промышленности и судоремонта, развитие которых определяет динамику развития отрасли в целом.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Предприятиями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осуществляющими добычу полезных ископаемых, в 2014 году отгружено продукции на 139,8 млн рублей (121,9 % к уровню 2013 года в действующих ценах). Индекс промышленного производства составил 124,4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объем добычи полезных ископаемых составляют нерудные строительные материалы: песок природный; галька, гравий и щебень.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Несмотря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основной объем производственных предприятий Камчатского края (около 653) расположен на территории городского округа,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монопрофильность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промышленности города ставит его в непосредственную зависимость от показателей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рыбохозяйственного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комплекса.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тоже время территория городского округа обладает потенциалом к развитию иных, в том числе инновационных видов производств, как уже в сложившихся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новых отраслях.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12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потенциал городского округа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9660" y="1186640"/>
            <a:ext cx="83138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Непроизводственная сфера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привлекательной для малого  и среднего бизнеса.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общем количестве малых и средних предприятий наибольший удельный вес приходится на оптовую и розничную торговлю, ремонт автотранспортных средств,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мотоциклов,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бытовых изделий и предметов личного пользования - 34,3%, операции с недвижимым имуществом, аренду и предоставление услуг  - 17,4%, строительство - 15,4%, обрабатывающие производства -  9%, транспорт и связь - 8,9%.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9659" y="4044003"/>
            <a:ext cx="8313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Финансовый </a:t>
            </a:r>
            <a:r>
              <a:rPr lang="ru-RU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Доходная часть бюджета 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2014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составила 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11,7 млрд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в том числе 7,4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млрд. 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(63,2%) – субсидии федерального и краевого бюджетов. Расходы бюджета за 2014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составили 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11,6 млрд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в том числе объем 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юджетных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 в объекты муниципальной собственности городского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- 1,33 млрд. рублей. </a:t>
            </a:r>
            <a:endParaRPr lang="ru-RU" alt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http://bezformata.ru/content/Images/000/053/798/image537986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5722" y="4044003"/>
            <a:ext cx="3151732" cy="2162428"/>
          </a:xfrm>
          <a:prstGeom prst="rect">
            <a:avLst/>
          </a:prstGeom>
          <a:noFill/>
          <a:ln w="57150">
            <a:solidFill>
              <a:srgbClr val="BAE0EC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722" y="1268212"/>
            <a:ext cx="3170205" cy="222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41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потенциал городского округа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9349" y="1066271"/>
            <a:ext cx="84305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Инфраструктурный потенциал.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узел городского округа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морской порт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Петропавловск-Камчатский (грузооборот около 2,2 млн. тонн грузов в год) входит в программу модернизации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инфраструктуры арктической транспортной системы, обеспечивающей сохранение Северного морского пути как единой национальной транспортной магистрали государства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Особый интерес к Северному морскому пути проявляют энергетические компании из Китая, Японии и Южной Кореи. Крупнейшие европейские морские перевозчики, так же не оставляют без внимания возможность эксплуатации своих судов на акватории арктической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трассы.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2020 года предусмотрена модернизация и строительство новых пирсов на территории порта для восстановления и развития пассажирских перевозок, в том числе пирсов для приема международных круизных лайнеров.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2013 года особое внимание уделяется развитию дорожной инфраструктуры, в том числе начаты мероприятия по строительству и модернизации автомобильных дорог, соединяющих отдаленные части города.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Генеральным планом городского округа предусмотрен план создания  и модернизации инженерной инфраструктуры, в том числе инженерной инфраструктуры, необходимой для формирования инвестиционных площадок, обеспеченных условиями подключения к энергетическим мощностям.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2" b="20315"/>
          <a:stretch/>
        </p:blipFill>
        <p:spPr>
          <a:xfrm>
            <a:off x="8788062" y="1066271"/>
            <a:ext cx="3260599" cy="171043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" r="3689" b="6184"/>
          <a:stretch/>
        </p:blipFill>
        <p:spPr>
          <a:xfrm>
            <a:off x="8788060" y="2931884"/>
            <a:ext cx="3248655" cy="17891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4" r="3212" b="10511"/>
          <a:stretch/>
        </p:blipFill>
        <p:spPr>
          <a:xfrm>
            <a:off x="8788060" y="4876259"/>
            <a:ext cx="3248655" cy="174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8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6"/>
          <p:cNvGrpSpPr>
            <a:grpSpLocks/>
          </p:cNvGrpSpPr>
          <p:nvPr/>
        </p:nvGrpSpPr>
        <p:grpSpPr bwMode="auto">
          <a:xfrm>
            <a:off x="0" y="128588"/>
            <a:ext cx="12192000" cy="914400"/>
            <a:chOff x="0" y="116632"/>
            <a:chExt cx="9144000" cy="76661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32242"/>
              <a:ext cx="9144000" cy="358019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827088" y="333375"/>
              <a:ext cx="8209408" cy="387052"/>
            </a:xfrm>
            <a:prstGeom prst="rect">
              <a:avLst/>
            </a:prstGeom>
            <a:noFill/>
            <a:ln>
              <a:noFill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endParaRPr lang="ru-RU" altLang="ru-RU" sz="2400" b="1">
                <a:solidFill>
                  <a:prstClr val="white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3081" name="Picture 2" descr="H:\Documents and Settings\EMatvienko\Рабочий стол\gerb_big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6632"/>
              <a:ext cx="787125" cy="76661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5" name="Заголовок 4"/>
          <p:cNvSpPr txBox="1">
            <a:spLocks/>
          </p:cNvSpPr>
          <p:nvPr/>
        </p:nvSpPr>
        <p:spPr bwMode="auto">
          <a:xfrm>
            <a:off x="1103313" y="338138"/>
            <a:ext cx="10383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>
                <a:solidFill>
                  <a:srgbClr val="2455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70831" y="242110"/>
            <a:ext cx="9448800" cy="68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потенциал городского округа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3914" y="1023938"/>
            <a:ext cx="831380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Потенциал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туристической отрасли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 разнообразные  природные ресурсы Камчатского края, способные удовлетворять широкий спектр потребностей приезжающих туристов и населения. Авачинская агломерация с центром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городском округе обладает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возможностями стать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баз развития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рекреации, активного отдыха и круизного туризма в Камчатском крае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городского округа предоставляются следящие туристские продукты: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сити-туры с посещением музеев и осмотром исторических памятников; круизные туры по Авачинской бухте, на остров Старичков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круизные туры; велотуры; горнолыжные туры, сноубординг, туры на снегоходах, на собачьих упряжках; дачный отдых; рыболовные туры и дайвинг; спортивно-оздоровительные туры; деловые и научные туры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Удобное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географическое и транспортное расположение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путях следования круизных судов делают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притягательным для туристов со всего мира в качестве базового пункта для ознакомления с достопримечательностями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Камчатки.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странами, генерирующими туристские потоки в Камчатский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край, являются: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США, Германия, Великобритания, Франция, Япония, Австралия, Швейцария, Канада,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Индия. 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строительства пирса для приема круизных лайнеров в соответствии с международными стандартами ожидается увеличение туристического потока с  63 до 80-90 тыс. человек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522" y="4428163"/>
            <a:ext cx="3151732" cy="217312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254" y="1594429"/>
            <a:ext cx="31750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1347</TotalTime>
  <Words>1820</Words>
  <Application>Microsoft Office PowerPoint</Application>
  <PresentationFormat>Широкоэкранный</PresentationFormat>
  <Paragraphs>228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宋体</vt:lpstr>
      <vt:lpstr>Arial</vt:lpstr>
      <vt:lpstr>Calibri</vt:lpstr>
      <vt:lpstr>Calibri Light</vt:lpstr>
      <vt:lpstr>Times New Roman</vt:lpstr>
      <vt:lpstr>1_Тема Office</vt:lpstr>
      <vt:lpstr>ИНВЕСТИЦИОННЫЙ ПАСПОРТ  Петропавловск-Камчатского городского округа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ADM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ПАСПОРТ  Петропавловск-Камчатского городского округа</dc:title>
  <dc:creator>Пономарёв Евгений Николевич</dc:creator>
  <cp:lastModifiedBy>Пономарёв Евгений Николевич</cp:lastModifiedBy>
  <cp:revision>119</cp:revision>
  <cp:lastPrinted>2015-06-08T04:51:17Z</cp:lastPrinted>
  <dcterms:created xsi:type="dcterms:W3CDTF">2015-05-18T04:56:22Z</dcterms:created>
  <dcterms:modified xsi:type="dcterms:W3CDTF">2015-06-23T03:16:46Z</dcterms:modified>
</cp:coreProperties>
</file>